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5" r:id="rId5"/>
    <p:sldId id="259" r:id="rId6"/>
    <p:sldId id="260" r:id="rId7"/>
    <p:sldId id="261" r:id="rId8"/>
    <p:sldId id="29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97" r:id="rId25"/>
    <p:sldId id="287" r:id="rId26"/>
    <p:sldId id="288" r:id="rId27"/>
    <p:sldId id="278" r:id="rId28"/>
    <p:sldId id="298" r:id="rId29"/>
    <p:sldId id="289" r:id="rId30"/>
    <p:sldId id="290" r:id="rId31"/>
    <p:sldId id="294" r:id="rId32"/>
    <p:sldId id="279" r:id="rId33"/>
    <p:sldId id="299" r:id="rId34"/>
    <p:sldId id="291" r:id="rId35"/>
    <p:sldId id="292" r:id="rId36"/>
    <p:sldId id="293" r:id="rId37"/>
    <p:sldId id="281" r:id="rId38"/>
    <p:sldId id="280" r:id="rId39"/>
  </p:sldIdLst>
  <p:sldSz cx="18288000" cy="10287000"/>
  <p:notesSz cx="6858000" cy="9144000"/>
  <p:embeddedFontLst>
    <p:embeddedFont>
      <p:font typeface="DM Sans" pitchFamily="2" charset="0"/>
      <p:regular r:id="rId40"/>
      <p:bold r:id="rId41"/>
      <p:italic r:id="rId42"/>
      <p:boldItalic r:id="rId43"/>
    </p:embeddedFont>
    <p:embeddedFont>
      <p:font typeface="DM Sans Bold" charset="0"/>
      <p:regular r:id="rId44"/>
    </p:embeddedFont>
    <p:embeddedFont>
      <p:font typeface="DM Sans Italics" panose="020B0604020202020204" charset="0"/>
      <p:regular r:id="rId45"/>
    </p:embeddedFont>
    <p:embeddedFont>
      <p:font typeface="Montserrat Classic" panose="020B0604020202020204" charset="0"/>
      <p:regular r:id="rId46"/>
    </p:embeddedFont>
    <p:embeddedFont>
      <p:font typeface="Montserrat Classic Bold" panose="020B0604020202020204" charset="0"/>
      <p:regular r:id="rId47"/>
    </p:embeddedFont>
    <p:embeddedFont>
      <p:font typeface="Montserrat Light" panose="00000400000000000000" pitchFamily="2" charset="0"/>
      <p:regular r:id="rId48"/>
      <p:italic r:id="rId49"/>
    </p:embeddedFont>
    <p:embeddedFont>
      <p:font typeface="Oswald" panose="00000500000000000000" pitchFamily="2" charset="0"/>
      <p:regular r:id="rId50"/>
      <p:bold r:id="rId51"/>
    </p:embeddedFont>
    <p:embeddedFont>
      <p:font typeface="Oswald Bold" panose="00000800000000000000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F85EF2-99B9-4D31-8782-2C68E751EBFB}">
          <p14:sldIdLst>
            <p14:sldId id="256"/>
            <p14:sldId id="257"/>
            <p14:sldId id="258"/>
            <p14:sldId id="295"/>
            <p14:sldId id="259"/>
            <p14:sldId id="260"/>
            <p14:sldId id="261"/>
            <p14:sldId id="296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97"/>
            <p14:sldId id="287"/>
            <p14:sldId id="288"/>
            <p14:sldId id="278"/>
            <p14:sldId id="298"/>
            <p14:sldId id="289"/>
            <p14:sldId id="290"/>
            <p14:sldId id="294"/>
            <p14:sldId id="279"/>
            <p14:sldId id="299"/>
            <p14:sldId id="291"/>
            <p14:sldId id="292"/>
            <p14:sldId id="293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64" autoAdjust="0"/>
  </p:normalViewPr>
  <p:slideViewPr>
    <p:cSldViewPr>
      <p:cViewPr varScale="1">
        <p:scale>
          <a:sx n="52" d="100"/>
          <a:sy n="52" d="100"/>
        </p:scale>
        <p:origin x="93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30T09:52:54.1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24575,'1394'0'-1365,"-1359"0"-5461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30T09:53:01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24575,'1'5'0,"1"0"0,0 0 0,0-1 0,0 1 0,1-1 0,0 1 0,0-1 0,0 0 0,0 0 0,1-1 0,-1 1 0,6 4 0,0 1 0,18 23 0,-1 1 0,30 52 0,25 33 0,-78-115 0,-1 0 0,1 0 0,-1 0 0,0 1 0,0-1 0,0 0 0,0 1 0,-1-1 0,0 1 0,1 0 0,-1-1 0,0 1 0,-1 0 0,1 0 0,-1 0 0,0 0 0,0-1 0,0 1 0,0 0 0,0 0 0,-1 0 0,0 0 0,0-1 0,0 1 0,0 0 0,-1-1 0,1 1 0,-1-1 0,0 1 0,0-1 0,0 0 0,-1 0 0,-2 4 0,-8 5 0,1 0 0,-2 0 0,0-1 0,0-1 0,-30 16 0,-152 100-1365,171-113-5461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30T09:53:08.1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24575,'1557'0'-1365,"-1522"0"-5461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30T09:53:23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24575,'0'2'0,"1"-1"0,-1 0 0,0 1 0,1-1 0,0 1 0,-1-1 0,1 0 0,0 1 0,0-1 0,0 0 0,0 0 0,0 0 0,0 0 0,0 1 0,0-1 0,0-1 0,2 2 0,27 19 0,-13-10 0,-3-2 0,0 1 0,-1 1 0,-1 0 0,0 1 0,-1 0 0,0 1 0,0 0 0,-2 1 0,1 0 0,10 24 0,-13-25 0,0-1 0,1 0 0,0 0 0,1-1 0,1 0 0,0 0 0,0-1 0,1 0 0,0-1 0,0-1 0,1 1 0,17 7 0,-16-7 0,0 1 0,0 0 0,14 14 0,-16-13 0,1 0 0,0-1 0,23 14 0,36 11 0,-71-34 0,0-1 0,0 0 0,1 1 0,-1-1 0,0 0 0,0 1 0,0-1 0,1 0 0,-1 1 0,0-1 0,0 1 0,0-1 0,0 0 0,0 1 0,0-1 0,0 1 0,0-1 0,0 0 0,0 1 0,0-1 0,0 1 0,0-1 0,0 0 0,0 1 0,-1-1 0,1 1 0,0-1 0,0 0 0,0 1 0,0-1 0,-1 0 0,1 1 0,0-1 0,-1 0 0,1 1 0,0-1 0,0 0 0,-1 0 0,1 1 0,0-1 0,-1 0 0,0 0 0,-22 24 0,9-11 0,-22 34 0,-45 78 0,68-108 0,1 0 0,-29 29 0,-15 19 0,27-15 6,23-39-202,0-1 1,0 1-1,0-1 0,-2-1 0,1 1 0,-15 14 0,1-10-6630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1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.svg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1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1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4.xml"/><Relationship Id="rId3" Type="http://schemas.openxmlformats.org/officeDocument/2006/relationships/image" Target="../media/image10.png"/><Relationship Id="rId7" Type="http://schemas.openxmlformats.org/officeDocument/2006/relationships/customXml" Target="../ink/ink1.xml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customXml" Target="../ink/ink3.xml"/><Relationship Id="rId5" Type="http://schemas.openxmlformats.org/officeDocument/2006/relationships/image" Target="../media/image2.sv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customXml" Target="../ink/ink2.xml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12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1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4.sv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96D6E">
                <a:alpha val="100000"/>
              </a:srgbClr>
            </a:gs>
            <a:gs pos="100000">
              <a:srgbClr val="C9CBC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965627" y="1322578"/>
            <a:ext cx="10566822" cy="4208864"/>
            <a:chOff x="0" y="0"/>
            <a:chExt cx="1895495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92545" y="6278274"/>
            <a:ext cx="4070938" cy="4114800"/>
          </a:xfrm>
          <a:custGeom>
            <a:avLst/>
            <a:gdLst/>
            <a:ahLst/>
            <a:cxnLst/>
            <a:rect l="l" t="t" r="r" b="b"/>
            <a:pathLst>
              <a:path w="4070938" h="4114800">
                <a:moveTo>
                  <a:pt x="0" y="0"/>
                </a:moveTo>
                <a:lnTo>
                  <a:pt x="4070938" y="0"/>
                </a:lnTo>
                <a:lnTo>
                  <a:pt x="40709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177238" y="1322091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b="1" spc="1610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SDN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7910" y="435179"/>
            <a:ext cx="8779806" cy="56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8"/>
              </a:lnSpc>
            </a:pPr>
            <a:r>
              <a:rPr lang="en-US" sz="3267" b="1" spc="320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TRƯỜNG ĐẠI HỌC CÔNG NGHỆ THÔNG TIN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5" y="3697241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SOFTWARE-DEFINED NETWORKING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51827" y="6191053"/>
            <a:ext cx="8779806" cy="49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67" b="1" spc="290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NT132: QUẢN TRỊ MẠNG VÀ HỆ THỐNG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5800" y="7425740"/>
            <a:ext cx="12848809" cy="44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GIẢNG VIÊN: ĐỖ HOÀNG HIỂN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25196" y="8123476"/>
            <a:ext cx="2260044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NHÓM 15: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85240" y="8160799"/>
            <a:ext cx="3265051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b="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Lê </a:t>
            </a:r>
            <a:r>
              <a:rPr lang="en-US" sz="2199" b="1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Triệu</a:t>
            </a:r>
            <a:r>
              <a:rPr lang="en-US" sz="2199" b="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</a:t>
            </a:r>
            <a:r>
              <a:rPr lang="en-US" sz="2199" b="1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Phú</a:t>
            </a:r>
            <a:r>
              <a:rPr lang="en-US" sz="2199" b="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-  2251100</a:t>
            </a:r>
          </a:p>
          <a:p>
            <a:pPr algn="l">
              <a:lnSpc>
                <a:spcPts val="2859"/>
              </a:lnSpc>
            </a:pPr>
            <a:r>
              <a:rPr lang="en-US" sz="2199" b="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Trần Thiện Mạnh - 22520873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Bùi Châu </a:t>
            </a:r>
            <a:r>
              <a:rPr lang="en-US" sz="2199" b="1" dirty="0" err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Thống</a:t>
            </a:r>
            <a:r>
              <a:rPr lang="en-US" sz="2199" b="1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- 22521428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EEE545A8-75C7-0701-1D98-1C9ABAE946C1}"/>
              </a:ext>
            </a:extLst>
          </p:cNvPr>
          <p:cNvSpPr txBox="1"/>
          <p:nvPr/>
        </p:nvSpPr>
        <p:spPr>
          <a:xfrm>
            <a:off x="2930814" y="4645890"/>
            <a:ext cx="12848809" cy="4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Đề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tài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53" b="1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: </a:t>
            </a: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Tìm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hiểu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và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triển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khai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mô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hình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653" b="1" spc="140" dirty="0" err="1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mạng</a:t>
            </a:r>
            <a:r>
              <a:rPr lang="en-US" sz="2653" b="1" spc="140" dirty="0">
                <a:solidFill>
                  <a:srgbClr val="231F20"/>
                </a:solidFill>
                <a:latin typeface="DM Sans" pitchFamily="2" charset="0"/>
                <a:ea typeface="Montserrat Classic Bold"/>
                <a:cs typeface="Montserrat Classic Bold"/>
                <a:sym typeface="Montserrat Classic Bold"/>
              </a:rPr>
              <a:t> SDN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3280671"/>
            <a:ext cx="7438408" cy="1150719"/>
            <a:chOff x="0" y="0"/>
            <a:chExt cx="1959087" cy="3030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9087" cy="303070"/>
            </a:xfrm>
            <a:custGeom>
              <a:avLst/>
              <a:gdLst/>
              <a:ahLst/>
              <a:cxnLst/>
              <a:rect l="l" t="t" r="r" b="b"/>
              <a:pathLst>
                <a:path w="1959087" h="303070">
                  <a:moveTo>
                    <a:pt x="0" y="0"/>
                  </a:moveTo>
                  <a:lnTo>
                    <a:pt x="1959087" y="0"/>
                  </a:lnTo>
                  <a:lnTo>
                    <a:pt x="1959087" y="303070"/>
                  </a:lnTo>
                  <a:lnTo>
                    <a:pt x="0" y="30307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959087" cy="36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Bộ các phần mềm và phần cứng hỗ trợ SDN và OverFlow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58746" y="3280671"/>
            <a:ext cx="9034431" cy="6679898"/>
            <a:chOff x="0" y="0"/>
            <a:chExt cx="1744696" cy="9447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696" cy="944729"/>
            </a:xfrm>
            <a:custGeom>
              <a:avLst/>
              <a:gdLst/>
              <a:ahLst/>
              <a:cxnLst/>
              <a:rect l="l" t="t" r="r" b="b"/>
              <a:pathLst>
                <a:path w="1744696" h="944729">
                  <a:moveTo>
                    <a:pt x="0" y="0"/>
                  </a:moveTo>
                  <a:lnTo>
                    <a:pt x="1744696" y="0"/>
                  </a:lnTo>
                  <a:lnTo>
                    <a:pt x="1744696" y="944729"/>
                  </a:lnTo>
                  <a:lnTo>
                    <a:pt x="0" y="944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744696" cy="963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03597" y="4431768"/>
            <a:ext cx="8430297" cy="5637761"/>
          </a:xfrm>
          <a:custGeom>
            <a:avLst/>
            <a:gdLst/>
            <a:ahLst/>
            <a:cxnLst/>
            <a:rect l="l" t="t" r="r" b="b"/>
            <a:pathLst>
              <a:path w="8430297" h="5637761">
                <a:moveTo>
                  <a:pt x="0" y="0"/>
                </a:moveTo>
                <a:lnTo>
                  <a:pt x="8430297" y="0"/>
                </a:lnTo>
                <a:lnTo>
                  <a:pt x="8430297" y="5637761"/>
                </a:lnTo>
                <a:lnTo>
                  <a:pt x="0" y="5637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794328" y="551244"/>
            <a:ext cx="8279132" cy="210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6096" b="1" spc="59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GIAO THỨC OPENFLOW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1522" y="3512604"/>
            <a:ext cx="8348660" cy="634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126" lvl="1" indent="-257063" algn="l">
              <a:lnSpc>
                <a:spcPts val="3286"/>
              </a:lnSpc>
              <a:buFont typeface="Arial"/>
              <a:buChar char="•"/>
            </a:pP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SDN: Khi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gói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tin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đến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switch,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nếu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switch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quy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tắc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để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xử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gói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tin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đó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nó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sẽ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gửi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gói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tin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này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lên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 qua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thức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OpenFlow.</a:t>
            </a:r>
          </a:p>
          <a:p>
            <a:pPr marL="514126" lvl="1" indent="-257063" algn="l">
              <a:lnSpc>
                <a:spcPts val="3286"/>
              </a:lnSpc>
              <a:buFont typeface="Arial"/>
              <a:buChar char="•"/>
            </a:pPr>
            <a:endParaRPr lang="en-US" sz="3000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4126" lvl="1" indent="-257063" algn="l">
              <a:lnSpc>
                <a:spcPts val="3286"/>
              </a:lnSpc>
              <a:buFont typeface="Arial"/>
              <a:buChar char="•"/>
            </a:pP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Ra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quyết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định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sau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đó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sẽ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quyết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định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cách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xử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gói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tin (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ví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gửi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tiếp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chặn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hoặc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chỉnh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luồng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),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gửi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quy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tắc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trở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lại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switch</a:t>
            </a:r>
          </a:p>
          <a:p>
            <a:pPr marL="257063" lvl="1" algn="l">
              <a:lnSpc>
                <a:spcPts val="3286"/>
              </a:lnSpc>
            </a:pPr>
            <a:endParaRPr lang="en-US" sz="3000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4126" lvl="1" indent="-257063" algn="l">
              <a:lnSpc>
                <a:spcPts val="3286"/>
              </a:lnSpc>
              <a:buFont typeface="Arial"/>
              <a:buChar char="•"/>
            </a:pP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Switch: Sau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nhận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quy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tắc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từ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switch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sẽ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áp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quy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tắc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này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để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xử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gói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tin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tương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lai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-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90021"/>
            <a:chOff x="0" y="0"/>
            <a:chExt cx="4816593" cy="497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7783"/>
            </a:xfrm>
            <a:custGeom>
              <a:avLst/>
              <a:gdLst/>
              <a:ahLst/>
              <a:cxnLst/>
              <a:rect l="l" t="t" r="r" b="b"/>
              <a:pathLst>
                <a:path w="4816592" h="497783">
                  <a:moveTo>
                    <a:pt x="0" y="0"/>
                  </a:moveTo>
                  <a:lnTo>
                    <a:pt x="4816592" y="0"/>
                  </a:lnTo>
                  <a:lnTo>
                    <a:pt x="4816592" y="497783"/>
                  </a:lnTo>
                  <a:lnTo>
                    <a:pt x="0" y="49778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6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83215" y="2259382"/>
            <a:ext cx="7438408" cy="1150719"/>
            <a:chOff x="0" y="0"/>
            <a:chExt cx="1959087" cy="3030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9087" cy="303070"/>
            </a:xfrm>
            <a:custGeom>
              <a:avLst/>
              <a:gdLst/>
              <a:ahLst/>
              <a:cxnLst/>
              <a:rect l="l" t="t" r="r" b="b"/>
              <a:pathLst>
                <a:path w="1959087" h="303070">
                  <a:moveTo>
                    <a:pt x="0" y="0"/>
                  </a:moveTo>
                  <a:lnTo>
                    <a:pt x="1959087" y="0"/>
                  </a:lnTo>
                  <a:lnTo>
                    <a:pt x="1959087" y="303070"/>
                  </a:lnTo>
                  <a:lnTo>
                    <a:pt x="0" y="30307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959087" cy="36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Bộ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các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phần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mềm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và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phần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cứng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hỗ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trợ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SDN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và</a:t>
              </a:r>
              <a:r>
                <a:rPr lang="en-US" sz="2981" spc="2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 </a:t>
              </a:r>
              <a:r>
                <a:rPr lang="en-US" sz="2981" spc="29" dirty="0" err="1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OverFlow</a:t>
              </a:r>
              <a:endParaRPr lang="en-US" sz="2981" spc="2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42477" y="2107949"/>
            <a:ext cx="9034431" cy="1747477"/>
            <a:chOff x="0" y="0"/>
            <a:chExt cx="1744696" cy="3374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696" cy="337466"/>
            </a:xfrm>
            <a:custGeom>
              <a:avLst/>
              <a:gdLst/>
              <a:ahLst/>
              <a:cxnLst/>
              <a:rect l="l" t="t" r="r" b="b"/>
              <a:pathLst>
                <a:path w="1744696" h="337466">
                  <a:moveTo>
                    <a:pt x="0" y="0"/>
                  </a:moveTo>
                  <a:lnTo>
                    <a:pt x="1744696" y="0"/>
                  </a:lnTo>
                  <a:lnTo>
                    <a:pt x="1744696" y="337466"/>
                  </a:lnTo>
                  <a:lnTo>
                    <a:pt x="0" y="337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744696" cy="356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83215" y="3855426"/>
            <a:ext cx="7366855" cy="5555333"/>
          </a:xfrm>
          <a:custGeom>
            <a:avLst/>
            <a:gdLst/>
            <a:ahLst/>
            <a:cxnLst/>
            <a:rect l="l" t="t" r="r" b="b"/>
            <a:pathLst>
              <a:path w="7366855" h="5555333">
                <a:moveTo>
                  <a:pt x="0" y="0"/>
                </a:moveTo>
                <a:lnTo>
                  <a:pt x="7366855" y="0"/>
                </a:lnTo>
                <a:lnTo>
                  <a:pt x="7366855" y="5555333"/>
                </a:lnTo>
                <a:lnTo>
                  <a:pt x="0" y="5555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794328" y="551244"/>
            <a:ext cx="8279132" cy="103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6096" b="1" spc="59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ỨNG DỤNG SDN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33894" y="2274922"/>
            <a:ext cx="8348660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126" lvl="1" indent="-257063" algn="l">
              <a:lnSpc>
                <a:spcPts val="3286"/>
              </a:lnSpc>
              <a:buFont typeface="Arial"/>
              <a:buChar char="•"/>
            </a:pP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giúp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tự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động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hóa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sở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hạ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tầng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ứng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nền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tảng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của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DevOps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khai</a:t>
            </a:r>
            <a:endParaRPr lang="en-US" sz="3000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866211" y="4484721"/>
            <a:ext cx="9034431" cy="2397739"/>
            <a:chOff x="0" y="0"/>
            <a:chExt cx="1744696" cy="3374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44696" cy="337466"/>
            </a:xfrm>
            <a:custGeom>
              <a:avLst/>
              <a:gdLst/>
              <a:ahLst/>
              <a:cxnLst/>
              <a:rect l="l" t="t" r="r" b="b"/>
              <a:pathLst>
                <a:path w="1744696" h="337466">
                  <a:moveTo>
                    <a:pt x="0" y="0"/>
                  </a:moveTo>
                  <a:lnTo>
                    <a:pt x="1744696" y="0"/>
                  </a:lnTo>
                  <a:lnTo>
                    <a:pt x="1744696" y="337466"/>
                  </a:lnTo>
                  <a:lnTo>
                    <a:pt x="0" y="337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744696" cy="356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928509" y="4555361"/>
            <a:ext cx="8820706" cy="2115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126" lvl="1" indent="-257063" algn="l">
              <a:lnSpc>
                <a:spcPts val="3286"/>
              </a:lnSpc>
              <a:buFont typeface="Arial"/>
              <a:buChar char="•"/>
            </a:pP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 controller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giúp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khả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tập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tự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động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hóa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campus,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cải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thiện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bảo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mật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chất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lượng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dịch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vụ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ở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độ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ứng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trên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toàn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endParaRPr lang="en-US" sz="3000" spc="233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8871595" y="7539516"/>
            <a:ext cx="9034431" cy="2397739"/>
            <a:chOff x="0" y="0"/>
            <a:chExt cx="1744696" cy="3374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337466"/>
            </a:xfrm>
            <a:custGeom>
              <a:avLst/>
              <a:gdLst/>
              <a:ahLst/>
              <a:cxnLst/>
              <a:rect l="l" t="t" r="r" b="b"/>
              <a:pathLst>
                <a:path w="1744696" h="337466">
                  <a:moveTo>
                    <a:pt x="0" y="0"/>
                  </a:moveTo>
                  <a:lnTo>
                    <a:pt x="1744696" y="0"/>
                  </a:lnTo>
                  <a:lnTo>
                    <a:pt x="1744696" y="337466"/>
                  </a:lnTo>
                  <a:lnTo>
                    <a:pt x="0" y="337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356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933894" y="7615688"/>
            <a:ext cx="8348660" cy="212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126" lvl="1" indent="-257063" algn="l">
              <a:lnSpc>
                <a:spcPts val="3286"/>
              </a:lnSpc>
              <a:buFont typeface="Arial"/>
              <a:buChar char="•"/>
            </a:pP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nhà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dịch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vụ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– SDN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giúp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nhà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dịch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vụ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đơn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giản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hóa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tự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động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hóa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việc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để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kiểm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soát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dịch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vụ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3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33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end-to-end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89942" y="3325454"/>
            <a:ext cx="12057353" cy="346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CÁC CÔNG CỤ TRIỂN KHAI SDN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46683" y="1554828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632" y="254453"/>
            <a:ext cx="18288000" cy="1890021"/>
            <a:chOff x="0" y="0"/>
            <a:chExt cx="4816593" cy="4977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97783"/>
            </a:xfrm>
            <a:custGeom>
              <a:avLst/>
              <a:gdLst/>
              <a:ahLst/>
              <a:cxnLst/>
              <a:rect l="l" t="t" r="r" b="b"/>
              <a:pathLst>
                <a:path w="4816592" h="497783">
                  <a:moveTo>
                    <a:pt x="0" y="0"/>
                  </a:moveTo>
                  <a:lnTo>
                    <a:pt x="4816592" y="0"/>
                  </a:lnTo>
                  <a:lnTo>
                    <a:pt x="4816592" y="497783"/>
                  </a:lnTo>
                  <a:lnTo>
                    <a:pt x="0" y="497783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4816593" cy="516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03597" y="2406762"/>
            <a:ext cx="8022659" cy="3760067"/>
            <a:chOff x="0" y="0"/>
            <a:chExt cx="2112964" cy="9903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2964" cy="990306"/>
            </a:xfrm>
            <a:custGeom>
              <a:avLst/>
              <a:gdLst/>
              <a:ahLst/>
              <a:cxnLst/>
              <a:rect l="l" t="t" r="r" b="b"/>
              <a:pathLst>
                <a:path w="2112964" h="990306">
                  <a:moveTo>
                    <a:pt x="49215" y="0"/>
                  </a:moveTo>
                  <a:lnTo>
                    <a:pt x="2063748" y="0"/>
                  </a:lnTo>
                  <a:cubicBezTo>
                    <a:pt x="2090929" y="0"/>
                    <a:pt x="2112964" y="22034"/>
                    <a:pt x="2112964" y="49215"/>
                  </a:cubicBezTo>
                  <a:lnTo>
                    <a:pt x="2112964" y="941091"/>
                  </a:lnTo>
                  <a:cubicBezTo>
                    <a:pt x="2112964" y="968271"/>
                    <a:pt x="2090929" y="990306"/>
                    <a:pt x="2063748" y="990306"/>
                  </a:cubicBezTo>
                  <a:lnTo>
                    <a:pt x="49215" y="990306"/>
                  </a:lnTo>
                  <a:cubicBezTo>
                    <a:pt x="22034" y="990306"/>
                    <a:pt x="0" y="968271"/>
                    <a:pt x="0" y="941091"/>
                  </a:cubicBezTo>
                  <a:lnTo>
                    <a:pt x="0" y="49215"/>
                  </a:lnTo>
                  <a:cubicBezTo>
                    <a:pt x="0" y="22034"/>
                    <a:pt x="22034" y="0"/>
                    <a:pt x="492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0750"/>
                  </a:srgbClr>
                </a:gs>
                <a:gs pos="100000">
                  <a:srgbClr val="E8E3DC">
                    <a:alpha val="90000"/>
                  </a:srgbClr>
                </a:gs>
              </a:gsLst>
              <a:lin ang="0"/>
            </a:gradFill>
            <a:ln w="19050" cap="rnd">
              <a:solidFill>
                <a:srgbClr val="333333">
                  <a:alpha val="8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12964" cy="1028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312026" y="2341095"/>
            <a:ext cx="6947274" cy="3998856"/>
            <a:chOff x="0" y="0"/>
            <a:chExt cx="2378280" cy="13321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8280" cy="1332155"/>
            </a:xfrm>
            <a:custGeom>
              <a:avLst/>
              <a:gdLst/>
              <a:ahLst/>
              <a:cxnLst/>
              <a:rect l="l" t="t" r="r" b="b"/>
              <a:pathLst>
                <a:path w="2378280" h="1332155">
                  <a:moveTo>
                    <a:pt x="2378280" y="0"/>
                  </a:moveTo>
                  <a:lnTo>
                    <a:pt x="0" y="0"/>
                  </a:lnTo>
                  <a:lnTo>
                    <a:pt x="0" y="1144195"/>
                  </a:lnTo>
                  <a:lnTo>
                    <a:pt x="157480" y="1144195"/>
                  </a:lnTo>
                  <a:lnTo>
                    <a:pt x="157480" y="1332155"/>
                  </a:lnTo>
                  <a:lnTo>
                    <a:pt x="463550" y="1144195"/>
                  </a:lnTo>
                  <a:lnTo>
                    <a:pt x="2378280" y="1144195"/>
                  </a:lnTo>
                  <a:lnTo>
                    <a:pt x="237828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378280" cy="1160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98507" y="6589427"/>
            <a:ext cx="6705030" cy="3548501"/>
            <a:chOff x="0" y="0"/>
            <a:chExt cx="2378280" cy="13321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78280" cy="1332155"/>
            </a:xfrm>
            <a:custGeom>
              <a:avLst/>
              <a:gdLst/>
              <a:ahLst/>
              <a:cxnLst/>
              <a:rect l="l" t="t" r="r" b="b"/>
              <a:pathLst>
                <a:path w="2378280" h="1332155">
                  <a:moveTo>
                    <a:pt x="2378280" y="0"/>
                  </a:moveTo>
                  <a:lnTo>
                    <a:pt x="0" y="0"/>
                  </a:lnTo>
                  <a:lnTo>
                    <a:pt x="0" y="1144195"/>
                  </a:lnTo>
                  <a:lnTo>
                    <a:pt x="157480" y="1144195"/>
                  </a:lnTo>
                  <a:lnTo>
                    <a:pt x="157480" y="1332155"/>
                  </a:lnTo>
                  <a:lnTo>
                    <a:pt x="463550" y="1144195"/>
                  </a:lnTo>
                  <a:lnTo>
                    <a:pt x="2378280" y="1144195"/>
                  </a:lnTo>
                  <a:lnTo>
                    <a:pt x="237828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378280" cy="1160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70944" y="6560071"/>
            <a:ext cx="6665732" cy="3164277"/>
          </a:xfrm>
          <a:custGeom>
            <a:avLst/>
            <a:gdLst/>
            <a:ahLst/>
            <a:cxnLst/>
            <a:rect l="l" t="t" r="r" b="b"/>
            <a:pathLst>
              <a:path w="6665732" h="3164277">
                <a:moveTo>
                  <a:pt x="0" y="0"/>
                </a:moveTo>
                <a:lnTo>
                  <a:pt x="6665732" y="0"/>
                </a:lnTo>
                <a:lnTo>
                  <a:pt x="6665732" y="3164277"/>
                </a:lnTo>
                <a:lnTo>
                  <a:pt x="0" y="316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794328" y="551244"/>
            <a:ext cx="8279132" cy="103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6096" spc="597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MININET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3019551"/>
            <a:ext cx="6907976" cy="254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1"/>
              </a:lnSpc>
            </a:pP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cụ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mô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phỏng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sử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rộng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rãi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để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tạo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ra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môi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trường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ảo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bị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chuyển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mạch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69309" y="2411134"/>
            <a:ext cx="6546032" cy="3297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Thông qua Mininet,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tạo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một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mạng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ảo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đầy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đủ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với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các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thiết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bị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sau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đó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sử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dụng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chúng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để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mô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phỏng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các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kịch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bản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mạng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khác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nhau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như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điều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khiển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lưu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lượng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bảo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mật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hoặc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tối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ưu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hóa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hiệu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suất</a:t>
            </a:r>
            <a:endParaRPr lang="en-US" sz="300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528406" y="6910128"/>
            <a:ext cx="5845232" cy="234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Các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thiết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bị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trong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Mininet bao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gồm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</a:t>
            </a:r>
          </a:p>
          <a:p>
            <a:pPr marL="567583" lvl="1" indent="-283791" algn="l">
              <a:lnSpc>
                <a:spcPts val="368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Switch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ảo</a:t>
            </a:r>
            <a:endParaRPr lang="en-US" sz="300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67583" lvl="1" indent="-283791" algn="l">
              <a:lnSpc>
                <a:spcPts val="3680"/>
              </a:lnSpc>
              <a:buFont typeface="Arial"/>
              <a:buChar char="•"/>
            </a:pP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Host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ảo</a:t>
            </a:r>
            <a:endParaRPr lang="en-US" sz="300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567583" lvl="1" indent="-283791" algn="l">
              <a:lnSpc>
                <a:spcPts val="3680"/>
              </a:lnSpc>
              <a:buFont typeface="Arial"/>
              <a:buChar char="•"/>
            </a:pP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Bộ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điều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khiển</a:t>
            </a:r>
            <a:r>
              <a:rPr lang="en-US" sz="30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SDN </a:t>
            </a:r>
            <a:r>
              <a:rPr lang="en-US" sz="3000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ảo</a:t>
            </a:r>
            <a:endParaRPr lang="en-US" sz="3000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119574" y="1589102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406762"/>
            <a:chOff x="0" y="0"/>
            <a:chExt cx="4816593" cy="633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33880"/>
            </a:xfrm>
            <a:custGeom>
              <a:avLst/>
              <a:gdLst/>
              <a:ahLst/>
              <a:cxnLst/>
              <a:rect l="l" t="t" r="r" b="b"/>
              <a:pathLst>
                <a:path w="4816592" h="633880">
                  <a:moveTo>
                    <a:pt x="0" y="0"/>
                  </a:moveTo>
                  <a:lnTo>
                    <a:pt x="4816592" y="0"/>
                  </a:lnTo>
                  <a:lnTo>
                    <a:pt x="4816592" y="633880"/>
                  </a:lnTo>
                  <a:lnTo>
                    <a:pt x="0" y="63388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4816593" cy="652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03597" y="2406762"/>
            <a:ext cx="8022659" cy="3760067"/>
            <a:chOff x="0" y="0"/>
            <a:chExt cx="2112964" cy="9903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2964" cy="990306"/>
            </a:xfrm>
            <a:custGeom>
              <a:avLst/>
              <a:gdLst/>
              <a:ahLst/>
              <a:cxnLst/>
              <a:rect l="l" t="t" r="r" b="b"/>
              <a:pathLst>
                <a:path w="2112964" h="990306">
                  <a:moveTo>
                    <a:pt x="49215" y="0"/>
                  </a:moveTo>
                  <a:lnTo>
                    <a:pt x="2063748" y="0"/>
                  </a:lnTo>
                  <a:cubicBezTo>
                    <a:pt x="2090929" y="0"/>
                    <a:pt x="2112964" y="22034"/>
                    <a:pt x="2112964" y="49215"/>
                  </a:cubicBezTo>
                  <a:lnTo>
                    <a:pt x="2112964" y="941091"/>
                  </a:lnTo>
                  <a:cubicBezTo>
                    <a:pt x="2112964" y="968271"/>
                    <a:pt x="2090929" y="990306"/>
                    <a:pt x="2063748" y="990306"/>
                  </a:cubicBezTo>
                  <a:lnTo>
                    <a:pt x="49215" y="990306"/>
                  </a:lnTo>
                  <a:cubicBezTo>
                    <a:pt x="22034" y="990306"/>
                    <a:pt x="0" y="968271"/>
                    <a:pt x="0" y="941091"/>
                  </a:cubicBezTo>
                  <a:lnTo>
                    <a:pt x="0" y="49215"/>
                  </a:lnTo>
                  <a:cubicBezTo>
                    <a:pt x="0" y="22034"/>
                    <a:pt x="22034" y="0"/>
                    <a:pt x="492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0750"/>
                  </a:srgbClr>
                </a:gs>
                <a:gs pos="100000">
                  <a:srgbClr val="E8E3DC">
                    <a:alpha val="90000"/>
                  </a:srgbClr>
                </a:gs>
              </a:gsLst>
              <a:lin ang="0"/>
            </a:gradFill>
            <a:ln w="19050" cap="rnd">
              <a:solidFill>
                <a:srgbClr val="333333">
                  <a:alpha val="8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12964" cy="1028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03597" y="6232497"/>
            <a:ext cx="8022659" cy="3760067"/>
            <a:chOff x="0" y="0"/>
            <a:chExt cx="2112964" cy="9903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12964" cy="990306"/>
            </a:xfrm>
            <a:custGeom>
              <a:avLst/>
              <a:gdLst/>
              <a:ahLst/>
              <a:cxnLst/>
              <a:rect l="l" t="t" r="r" b="b"/>
              <a:pathLst>
                <a:path w="2112964" h="990306">
                  <a:moveTo>
                    <a:pt x="49215" y="0"/>
                  </a:moveTo>
                  <a:lnTo>
                    <a:pt x="2063748" y="0"/>
                  </a:lnTo>
                  <a:cubicBezTo>
                    <a:pt x="2090929" y="0"/>
                    <a:pt x="2112964" y="22034"/>
                    <a:pt x="2112964" y="49215"/>
                  </a:cubicBezTo>
                  <a:lnTo>
                    <a:pt x="2112964" y="941091"/>
                  </a:lnTo>
                  <a:cubicBezTo>
                    <a:pt x="2112964" y="968271"/>
                    <a:pt x="2090929" y="990306"/>
                    <a:pt x="2063748" y="990306"/>
                  </a:cubicBezTo>
                  <a:lnTo>
                    <a:pt x="49215" y="990306"/>
                  </a:lnTo>
                  <a:cubicBezTo>
                    <a:pt x="22034" y="990306"/>
                    <a:pt x="0" y="968271"/>
                    <a:pt x="0" y="941091"/>
                  </a:cubicBezTo>
                  <a:lnTo>
                    <a:pt x="0" y="49215"/>
                  </a:lnTo>
                  <a:cubicBezTo>
                    <a:pt x="0" y="22034"/>
                    <a:pt x="22034" y="0"/>
                    <a:pt x="492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0750"/>
                  </a:srgbClr>
                </a:gs>
                <a:gs pos="100000">
                  <a:srgbClr val="E8E3DC">
                    <a:alpha val="90000"/>
                  </a:srgbClr>
                </a:gs>
              </a:gsLst>
              <a:lin ang="0"/>
            </a:gradFill>
            <a:ln w="19050" cap="rnd">
              <a:solidFill>
                <a:srgbClr val="333333">
                  <a:alpha val="8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12964" cy="1028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313533" y="3997850"/>
            <a:ext cx="8641363" cy="4752750"/>
          </a:xfrm>
          <a:custGeom>
            <a:avLst/>
            <a:gdLst/>
            <a:ahLst/>
            <a:cxnLst/>
            <a:rect l="l" t="t" r="r" b="b"/>
            <a:pathLst>
              <a:path w="8641363" h="4752750">
                <a:moveTo>
                  <a:pt x="0" y="0"/>
                </a:moveTo>
                <a:lnTo>
                  <a:pt x="8641364" y="0"/>
                </a:lnTo>
                <a:lnTo>
                  <a:pt x="8641364" y="4752750"/>
                </a:lnTo>
                <a:lnTo>
                  <a:pt x="0" y="475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602787" y="95843"/>
            <a:ext cx="8848234" cy="2108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6096" b="1" spc="59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RYU - BỘ ĐIỀU KHIỂN SDN MÃ NGUỒN MỞ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019551"/>
            <a:ext cx="6907976" cy="202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1"/>
              </a:lnSpc>
            </a:pP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Ryu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mã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nguồn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mở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phát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để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nền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tảng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dễ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sử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linh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hoạt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mạnh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mẽ</a:t>
            </a:r>
            <a:endParaRPr lang="en-US" sz="3000" spc="285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6985980"/>
            <a:ext cx="6907976" cy="254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1"/>
              </a:lnSpc>
            </a:pP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Ryu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API Python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phong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phú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phép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nhà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phát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dễ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dàng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xây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dựng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ứng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để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endParaRPr lang="en-US" sz="3000" spc="285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680596"/>
            <a:chOff x="0" y="0"/>
            <a:chExt cx="4816593" cy="70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06000"/>
            </a:xfrm>
            <a:custGeom>
              <a:avLst/>
              <a:gdLst/>
              <a:ahLst/>
              <a:cxnLst/>
              <a:rect l="l" t="t" r="r" b="b"/>
              <a:pathLst>
                <a:path w="4816592" h="706000">
                  <a:moveTo>
                    <a:pt x="0" y="0"/>
                  </a:moveTo>
                  <a:lnTo>
                    <a:pt x="4816592" y="0"/>
                  </a:lnTo>
                  <a:lnTo>
                    <a:pt x="4816592" y="706000"/>
                  </a:lnTo>
                  <a:lnTo>
                    <a:pt x="0" y="70600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725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43723" y="3442596"/>
            <a:ext cx="7438408" cy="1150719"/>
            <a:chOff x="0" y="0"/>
            <a:chExt cx="1959087" cy="3030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9087" cy="303070"/>
            </a:xfrm>
            <a:custGeom>
              <a:avLst/>
              <a:gdLst/>
              <a:ahLst/>
              <a:cxnLst/>
              <a:rect l="l" t="t" r="r" b="b"/>
              <a:pathLst>
                <a:path w="1959087" h="303070">
                  <a:moveTo>
                    <a:pt x="0" y="0"/>
                  </a:moveTo>
                  <a:lnTo>
                    <a:pt x="1959087" y="0"/>
                  </a:lnTo>
                  <a:lnTo>
                    <a:pt x="1959087" y="303070"/>
                  </a:lnTo>
                  <a:lnTo>
                    <a:pt x="0" y="30307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959087" cy="369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Các thành phần chính của bộ điều khiển RYU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88424" y="3381791"/>
            <a:ext cx="9034431" cy="6181064"/>
            <a:chOff x="0" y="0"/>
            <a:chExt cx="1744696" cy="11597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696" cy="1159702"/>
            </a:xfrm>
            <a:custGeom>
              <a:avLst/>
              <a:gdLst/>
              <a:ahLst/>
              <a:cxnLst/>
              <a:rect l="l" t="t" r="r" b="b"/>
              <a:pathLst>
                <a:path w="1744696" h="1159702">
                  <a:moveTo>
                    <a:pt x="0" y="0"/>
                  </a:moveTo>
                  <a:lnTo>
                    <a:pt x="1744696" y="0"/>
                  </a:lnTo>
                  <a:lnTo>
                    <a:pt x="1744696" y="1159702"/>
                  </a:lnTo>
                  <a:lnTo>
                    <a:pt x="0" y="11597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744696" cy="1178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4796357"/>
            <a:ext cx="8725854" cy="4766498"/>
          </a:xfrm>
          <a:custGeom>
            <a:avLst/>
            <a:gdLst/>
            <a:ahLst/>
            <a:cxnLst/>
            <a:rect l="l" t="t" r="r" b="b"/>
            <a:pathLst>
              <a:path w="8725854" h="4766498">
                <a:moveTo>
                  <a:pt x="0" y="0"/>
                </a:moveTo>
                <a:lnTo>
                  <a:pt x="8725854" y="0"/>
                </a:lnTo>
                <a:lnTo>
                  <a:pt x="8725854" y="4766498"/>
                </a:lnTo>
                <a:lnTo>
                  <a:pt x="0" y="4766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794328" y="393956"/>
            <a:ext cx="8279132" cy="316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6096" b="1" spc="597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RYU - BỘ ĐIỀU KHIỂN SDN MÃ NGUỒN MỞ</a:t>
            </a:r>
          </a:p>
          <a:p>
            <a:pPr algn="ctr">
              <a:lnSpc>
                <a:spcPts val="8412"/>
              </a:lnSpc>
            </a:pPr>
            <a:endParaRPr lang="en-US" sz="6096" b="1" spc="597" dirty="0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933894" y="3702334"/>
            <a:ext cx="8782474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 CHỨC NĂNG CHÍNH CỦA RYU: </a:t>
            </a:r>
          </a:p>
          <a:p>
            <a:pPr marL="557305" lvl="1" indent="-278653" algn="l">
              <a:lnSpc>
                <a:spcPts val="3562"/>
              </a:lnSpc>
              <a:buFont typeface="Arial"/>
              <a:buChar char="•"/>
            </a:pP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Hỗ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trợ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đa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thức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Ryu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chỉ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hỗ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trợ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OpenFlow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mà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còn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tương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thích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thức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khác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như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BGP, OVSDB, NETCONF</a:t>
            </a:r>
          </a:p>
          <a:p>
            <a:pPr marL="557305" lvl="1" indent="-278653" algn="l">
              <a:lnSpc>
                <a:spcPts val="3562"/>
              </a:lnSpc>
              <a:buFont typeface="Arial"/>
              <a:buChar char="•"/>
            </a:pP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API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dễ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sử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ngôn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ngữ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Python, Ryu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API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dễ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sử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giúp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phát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ứng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trở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nên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dễ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dàng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hơn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557305" lvl="1" indent="-278653" algn="l">
              <a:lnSpc>
                <a:spcPts val="3562"/>
              </a:lnSpc>
              <a:buFont typeface="Arial"/>
              <a:buChar char="•"/>
            </a:pP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Kiến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trúc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mô-đun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Ryu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cấu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trúc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mô-đun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phép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dễ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dàng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bổ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sung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tùy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chỉnh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chức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dựa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trên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nhu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cầu</a:t>
            </a:r>
            <a:endParaRPr lang="en-US" sz="3000" spc="252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070732" y="361830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70732" y="4991149"/>
            <a:ext cx="2932415" cy="2351362"/>
            <a:chOff x="0" y="0"/>
            <a:chExt cx="1075555" cy="8624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80066" y="2713192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10232073">
            <a:off x="11844402" y="4215691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51017" y="48780"/>
            <a:ext cx="8998052" cy="217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8"/>
              </a:lnSpc>
              <a:spcBef>
                <a:spcPct val="0"/>
              </a:spcBef>
            </a:pPr>
            <a:r>
              <a:rPr lang="en-US" sz="6324" b="1" spc="61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GIAO THỨC OPENFLOW TRONG RYU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0843" y="718619"/>
            <a:ext cx="2534389" cy="161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</a:pP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Switch OpenFlow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gửi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yêu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cầu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Packet-In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lên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Ryu.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69745" y="5216811"/>
            <a:ext cx="2534389" cy="202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</a:pP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Ryu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gửi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lệnh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Packet-Out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về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switch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để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hướng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dẫn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nó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xử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lý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gói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35053" y="2869956"/>
            <a:ext cx="2733402" cy="202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</a:pP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Ryu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xử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lý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yêu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cầu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và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quyết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định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dựa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trên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các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chính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sách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mà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ứng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dụng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đã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lập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trình</a:t>
            </a:r>
            <a:endParaRPr lang="en-US" sz="2270" b="1" dirty="0">
              <a:solidFill>
                <a:srgbClr val="100F0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" name="Freeform 18"/>
          <p:cNvSpPr/>
          <p:nvPr/>
        </p:nvSpPr>
        <p:spPr>
          <a:xfrm rot="-8970905" flipH="1">
            <a:off x="12131483" y="1795464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887923">
            <a:off x="-7405076" y="4515938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67074" y="2968751"/>
            <a:ext cx="8022659" cy="4800258"/>
            <a:chOff x="0" y="0"/>
            <a:chExt cx="2112964" cy="12642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12964" cy="1264265"/>
            </a:xfrm>
            <a:custGeom>
              <a:avLst/>
              <a:gdLst/>
              <a:ahLst/>
              <a:cxnLst/>
              <a:rect l="l" t="t" r="r" b="b"/>
              <a:pathLst>
                <a:path w="2112964" h="1264265">
                  <a:moveTo>
                    <a:pt x="49215" y="0"/>
                  </a:moveTo>
                  <a:lnTo>
                    <a:pt x="2063748" y="0"/>
                  </a:lnTo>
                  <a:cubicBezTo>
                    <a:pt x="2090929" y="0"/>
                    <a:pt x="2112964" y="22034"/>
                    <a:pt x="2112964" y="49215"/>
                  </a:cubicBezTo>
                  <a:lnTo>
                    <a:pt x="2112964" y="1215050"/>
                  </a:lnTo>
                  <a:cubicBezTo>
                    <a:pt x="2112964" y="1242231"/>
                    <a:pt x="2090929" y="1264265"/>
                    <a:pt x="2063748" y="1264265"/>
                  </a:cubicBezTo>
                  <a:lnTo>
                    <a:pt x="49215" y="1264265"/>
                  </a:lnTo>
                  <a:cubicBezTo>
                    <a:pt x="22034" y="1264265"/>
                    <a:pt x="0" y="1242231"/>
                    <a:pt x="0" y="1215050"/>
                  </a:cubicBezTo>
                  <a:lnTo>
                    <a:pt x="0" y="49215"/>
                  </a:lnTo>
                  <a:cubicBezTo>
                    <a:pt x="0" y="22034"/>
                    <a:pt x="22034" y="0"/>
                    <a:pt x="492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0750"/>
                  </a:srgbClr>
                </a:gs>
                <a:gs pos="100000">
                  <a:srgbClr val="E8E3DC">
                    <a:alpha val="90000"/>
                  </a:srgbClr>
                </a:gs>
              </a:gsLst>
              <a:lin ang="0"/>
            </a:gradFill>
            <a:ln w="19050" cap="rnd">
              <a:solidFill>
                <a:srgbClr val="333333">
                  <a:alpha val="8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112964" cy="1302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3395310"/>
            <a:ext cx="6907976" cy="408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103" lvl="1" indent="-314551" algn="l">
              <a:lnSpc>
                <a:spcPts val="4021"/>
              </a:lnSpc>
              <a:buFont typeface="Arial"/>
              <a:buChar char="•"/>
            </a:pP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gói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tin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đến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switch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switch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biết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cách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xử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nó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sẽ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gửi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yêu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cầu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lên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tức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Ryu),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Ryu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sẽ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quyết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định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cách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xử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gói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tin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đó</a:t>
            </a:r>
            <a:endParaRPr lang="en-US" sz="3000" spc="285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29103" lvl="1" indent="-314551" algn="l">
              <a:lnSpc>
                <a:spcPts val="4021"/>
              </a:lnSpc>
              <a:buFont typeface="Arial"/>
              <a:buChar char="•"/>
            </a:pP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Ví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truyền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tiếp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hủy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bỏ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hoặc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định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tuyến</a:t>
            </a:r>
            <a:r>
              <a:rPr lang="en-US" sz="3000" spc="285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5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lại</a:t>
            </a:r>
            <a:endParaRPr lang="en-US" sz="3000" spc="285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3780066" y="7385685"/>
            <a:ext cx="2932415" cy="2351362"/>
            <a:chOff x="0" y="0"/>
            <a:chExt cx="1075555" cy="8624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034560" y="7542449"/>
            <a:ext cx="2534389" cy="202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</a:pP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Các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quyết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định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này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được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lưu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trong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bảng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luồng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(flow table) </a:t>
            </a:r>
            <a:r>
              <a:rPr lang="en-US" sz="2270" b="1" dirty="0" err="1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của</a:t>
            </a:r>
            <a:r>
              <a:rPr lang="en-US" sz="2270" b="1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switch</a:t>
            </a:r>
          </a:p>
        </p:txBody>
      </p:sp>
      <p:sp>
        <p:nvSpPr>
          <p:cNvPr id="28" name="Freeform 28"/>
          <p:cNvSpPr/>
          <p:nvPr/>
        </p:nvSpPr>
        <p:spPr>
          <a:xfrm rot="-8970905" flipH="1">
            <a:off x="12007658" y="7518095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67835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727670"/>
            <a:chOff x="0" y="0"/>
            <a:chExt cx="4816593" cy="4981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98153"/>
            </a:xfrm>
            <a:custGeom>
              <a:avLst/>
              <a:gdLst/>
              <a:ahLst/>
              <a:cxnLst/>
              <a:rect l="l" t="t" r="r" b="b"/>
              <a:pathLst>
                <a:path w="4816592" h="498153">
                  <a:moveTo>
                    <a:pt x="0" y="0"/>
                  </a:moveTo>
                  <a:lnTo>
                    <a:pt x="4816592" y="0"/>
                  </a:lnTo>
                  <a:lnTo>
                    <a:pt x="4816592" y="498153"/>
                  </a:lnTo>
                  <a:lnTo>
                    <a:pt x="0" y="498153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1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94744" y="1980827"/>
            <a:ext cx="7438408" cy="636748"/>
            <a:chOff x="0" y="0"/>
            <a:chExt cx="1959087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9087" cy="167703"/>
            </a:xfrm>
            <a:custGeom>
              <a:avLst/>
              <a:gdLst/>
              <a:ahLst/>
              <a:cxnLst/>
              <a:rect l="l" t="t" r="r" b="b"/>
              <a:pathLst>
                <a:path w="1959087" h="167703">
                  <a:moveTo>
                    <a:pt x="0" y="0"/>
                  </a:moveTo>
                  <a:lnTo>
                    <a:pt x="1959087" y="0"/>
                  </a:lnTo>
                  <a:lnTo>
                    <a:pt x="1959087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959087" cy="234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Kiến trúc OpenVswitch(OVS)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03045" y="7404519"/>
            <a:ext cx="8457934" cy="2667574"/>
            <a:chOff x="0" y="0"/>
            <a:chExt cx="1511694" cy="5151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1694" cy="515152"/>
            </a:xfrm>
            <a:custGeom>
              <a:avLst/>
              <a:gdLst/>
              <a:ahLst/>
              <a:cxnLst/>
              <a:rect l="l" t="t" r="r" b="b"/>
              <a:pathLst>
                <a:path w="1511694" h="515152">
                  <a:moveTo>
                    <a:pt x="0" y="0"/>
                  </a:moveTo>
                  <a:lnTo>
                    <a:pt x="1511694" y="0"/>
                  </a:lnTo>
                  <a:lnTo>
                    <a:pt x="1511694" y="515152"/>
                  </a:lnTo>
                  <a:lnTo>
                    <a:pt x="0" y="515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511694" cy="534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23665" y="2706975"/>
            <a:ext cx="6580566" cy="4886070"/>
          </a:xfrm>
          <a:custGeom>
            <a:avLst/>
            <a:gdLst/>
            <a:ahLst/>
            <a:cxnLst/>
            <a:rect l="l" t="t" r="r" b="b"/>
            <a:pathLst>
              <a:path w="6580566" h="4886070">
                <a:moveTo>
                  <a:pt x="0" y="0"/>
                </a:moveTo>
                <a:lnTo>
                  <a:pt x="6580566" y="0"/>
                </a:lnTo>
                <a:lnTo>
                  <a:pt x="6580566" y="4886071"/>
                </a:lnTo>
                <a:lnTo>
                  <a:pt x="0" y="4886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794240" y="579819"/>
            <a:ext cx="8279132" cy="103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6096" b="1" spc="59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OPEN VSWITCH(OVS)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05543" y="7404519"/>
            <a:ext cx="7907320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305" lvl="1" indent="-278653" algn="l">
              <a:lnSpc>
                <a:spcPts val="3562"/>
              </a:lnSpc>
              <a:buFont typeface="Arial"/>
              <a:buChar char="•"/>
            </a:pPr>
            <a:r>
              <a:rPr lang="en-US" sz="3000" b="1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Open </a:t>
            </a:r>
            <a:r>
              <a:rPr lang="en-US" sz="3000" b="1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vSwitch</a:t>
            </a:r>
            <a:r>
              <a:rPr lang="en-US" sz="3000" b="1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lang="en-US" sz="3000" b="1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OvS</a:t>
            </a:r>
            <a:r>
              <a:rPr lang="en-US" sz="3000" b="1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)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bị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chuyển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mạch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ảo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đa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mã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nguồn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mở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nền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tảng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hỗ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trợ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cổng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tiếp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trình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hàm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chuyển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mạch</a:t>
            </a:r>
            <a:endParaRPr lang="en-US" sz="3000" spc="252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205547" y="1857665"/>
            <a:ext cx="9887710" cy="5241638"/>
            <a:chOff x="0" y="0"/>
            <a:chExt cx="1744696" cy="10691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44696" cy="1069146"/>
            </a:xfrm>
            <a:custGeom>
              <a:avLst/>
              <a:gdLst/>
              <a:ahLst/>
              <a:cxnLst/>
              <a:rect l="l" t="t" r="r" b="b"/>
              <a:pathLst>
                <a:path w="1744696" h="1069146">
                  <a:moveTo>
                    <a:pt x="0" y="0"/>
                  </a:moveTo>
                  <a:lnTo>
                    <a:pt x="1744696" y="0"/>
                  </a:lnTo>
                  <a:lnTo>
                    <a:pt x="1744696" y="1069146"/>
                  </a:lnTo>
                  <a:lnTo>
                    <a:pt x="0" y="10691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744696" cy="1088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470118" y="1939327"/>
            <a:ext cx="9584158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7305" lvl="1" indent="-278653" algn="l">
              <a:lnSpc>
                <a:spcPts val="3562"/>
              </a:lnSpc>
              <a:buFont typeface="Arial"/>
              <a:buChar char="•"/>
            </a:pPr>
            <a:r>
              <a:rPr lang="en-US" sz="3000" b="1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b="1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b="1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b="1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b="1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Tất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cả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của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Open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vSwitch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đều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thể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cấu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hình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từ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xa.</a:t>
            </a:r>
          </a:p>
          <a:p>
            <a:pPr marL="278652" lvl="1" algn="l">
              <a:lnSpc>
                <a:spcPts val="3562"/>
              </a:lnSpc>
            </a:pPr>
            <a:endParaRPr lang="en-US" sz="3000" spc="252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7305" lvl="1" indent="-278653" algn="l">
              <a:lnSpc>
                <a:spcPts val="3562"/>
              </a:lnSpc>
              <a:buFont typeface="Arial"/>
              <a:buChar char="•"/>
            </a:pPr>
            <a:r>
              <a:rPr lang="en-US" sz="3000" b="1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ovsdb</a:t>
            </a:r>
            <a:r>
              <a:rPr lang="en-US" sz="3000" b="1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-server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máy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chủ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cơ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sở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thu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gọn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thông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qua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đó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ovs-vswitchd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truy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vấn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để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cấu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hình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278652" lvl="1" algn="l">
              <a:lnSpc>
                <a:spcPts val="3562"/>
              </a:lnSpc>
            </a:pPr>
            <a:endParaRPr lang="en-US" sz="3000" spc="252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7305" lvl="1" indent="-278653" algn="l">
              <a:lnSpc>
                <a:spcPts val="3562"/>
              </a:lnSpc>
              <a:buFont typeface="Arial"/>
              <a:buChar char="•"/>
            </a:pPr>
            <a:r>
              <a:rPr lang="en-US" sz="3000" b="1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ovs-vswitchd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trình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nền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thực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hiện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việc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chuyển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mạch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kết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hợp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dịch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vụ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của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nhân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hệ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hành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để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chuyển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mạch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dựa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trên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luồng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3000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52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endParaRPr lang="en-US" sz="3000" spc="252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69200" y="3621770"/>
            <a:ext cx="10096796" cy="290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0"/>
              </a:lnSpc>
            </a:pPr>
            <a:r>
              <a:rPr lang="en-US" sz="8464" b="1" spc="829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MỘT VÀI ỨNG DỤNG SDN - RYU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9434" y="1535782"/>
            <a:ext cx="5981844" cy="2574459"/>
            <a:chOff x="0" y="0"/>
            <a:chExt cx="2047782" cy="881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589541" y="4897676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542437" y="4642418"/>
            <a:ext cx="501082" cy="5010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11851" y="4642418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22376" y="1535782"/>
            <a:ext cx="5981844" cy="2574459"/>
            <a:chOff x="0" y="0"/>
            <a:chExt cx="2047782" cy="8813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52600" y="1815548"/>
            <a:ext cx="5320368" cy="1167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tâm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(Data Center Network Management)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90598" y="2100112"/>
            <a:ext cx="3837008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Internet of Things (IoT)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6065508"/>
            <a:ext cx="7683819" cy="3712833"/>
            <a:chOff x="0" y="0"/>
            <a:chExt cx="1483870" cy="7170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3870" cy="717008"/>
            </a:xfrm>
            <a:custGeom>
              <a:avLst/>
              <a:gdLst/>
              <a:ahLst/>
              <a:cxnLst/>
              <a:rect l="l" t="t" r="r" b="b"/>
              <a:pathLst>
                <a:path w="1483870" h="717008">
                  <a:moveTo>
                    <a:pt x="0" y="0"/>
                  </a:moveTo>
                  <a:lnTo>
                    <a:pt x="1483870" y="0"/>
                  </a:lnTo>
                  <a:lnTo>
                    <a:pt x="1483870" y="717008"/>
                  </a:lnTo>
                  <a:lnTo>
                    <a:pt x="0" y="717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483870" cy="736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33795" y="6065508"/>
            <a:ext cx="8025506" cy="3712833"/>
            <a:chOff x="0" y="0"/>
            <a:chExt cx="1483870" cy="7170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83870" cy="717008"/>
            </a:xfrm>
            <a:custGeom>
              <a:avLst/>
              <a:gdLst/>
              <a:ahLst/>
              <a:cxnLst/>
              <a:rect l="l" t="t" r="r" b="b"/>
              <a:pathLst>
                <a:path w="1483870" h="717008">
                  <a:moveTo>
                    <a:pt x="0" y="0"/>
                  </a:moveTo>
                  <a:lnTo>
                    <a:pt x="1483870" y="0"/>
                  </a:lnTo>
                  <a:lnTo>
                    <a:pt x="1483870" y="717008"/>
                  </a:lnTo>
                  <a:lnTo>
                    <a:pt x="0" y="717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483870" cy="736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49975" y="6017883"/>
            <a:ext cx="6832025" cy="350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47"/>
              </a:lnSpc>
            </a:pPr>
            <a:endParaRPr sz="3000" dirty="0"/>
          </a:p>
          <a:p>
            <a:pPr marL="476801" lvl="1" indent="-238401" algn="l">
              <a:lnSpc>
                <a:spcPts val="3047"/>
              </a:lnSpc>
              <a:buFont typeface="Arial"/>
              <a:buChar char="•"/>
            </a:pP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SDN: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Tăng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hiệu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sử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nguyên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tâm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bằng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tập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luồng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giữa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máy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chủ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76801" lvl="1" indent="-238401" algn="l">
              <a:lnSpc>
                <a:spcPts val="3047"/>
              </a:lnSpc>
              <a:buFont typeface="Arial"/>
              <a:buChar char="•"/>
            </a:pP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Ryu: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kết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nối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định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tuyến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giữa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máy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chủ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tâm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endParaRPr lang="en-US" sz="3000" spc="21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047"/>
              </a:lnSpc>
            </a:pPr>
            <a:endParaRPr lang="en-US" sz="3000" spc="21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575483" y="6272421"/>
            <a:ext cx="7264717" cy="3860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6801" lvl="1" indent="-238401" algn="l">
              <a:lnSpc>
                <a:spcPts val="3047"/>
              </a:lnSpc>
              <a:buFont typeface="Arial"/>
              <a:buChar char="•"/>
            </a:pP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SDN: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kết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nối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IoT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tối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ưu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hóa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phối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lưu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lượng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giữa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bị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IoT,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khả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định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tuyến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theo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thời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thực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76801" lvl="1" indent="-238401" algn="l">
              <a:lnSpc>
                <a:spcPts val="3047"/>
              </a:lnSpc>
              <a:buFont typeface="Arial"/>
              <a:buChar char="•"/>
            </a:pP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môi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trường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phát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ứng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IoT,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như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định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tuyến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từ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cảm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biến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hoặc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bị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thông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minh</a:t>
            </a:r>
            <a:endParaRPr lang="en-US" sz="3000" spc="21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047"/>
              </a:lnSpc>
            </a:pPr>
            <a:endParaRPr lang="en-US" sz="3000" spc="21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5366003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3000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GIỚI THIỆU SDN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3000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 THUYẾT VỀ SDN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000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 CÔNG CỤ HỖ TRỢ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703237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000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ỨNG DỤNG THỰC TIỄN SDN - RYU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000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KẾT LUẬN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7428112"/>
            <a:ext cx="607662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000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KỊCH BẢN 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57406" y="1431235"/>
            <a:ext cx="5981844" cy="2574459"/>
            <a:chOff x="0" y="0"/>
            <a:chExt cx="2047782" cy="8813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589541" y="4897676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542437" y="4642418"/>
            <a:ext cx="501082" cy="5010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11851" y="4642418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22376" y="1535782"/>
            <a:ext cx="5981844" cy="2574459"/>
            <a:chOff x="0" y="0"/>
            <a:chExt cx="2047782" cy="8813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71852" y="1905278"/>
            <a:ext cx="4486148" cy="783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doanh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nghiệp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(Enterprise Networks)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58600" y="1905278"/>
            <a:ext cx="4522296" cy="1167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viễn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thông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(Telecommunication Networks)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6065508"/>
            <a:ext cx="7962900" cy="3811473"/>
            <a:chOff x="0" y="0"/>
            <a:chExt cx="1483870" cy="7170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3870" cy="717008"/>
            </a:xfrm>
            <a:custGeom>
              <a:avLst/>
              <a:gdLst/>
              <a:ahLst/>
              <a:cxnLst/>
              <a:rect l="l" t="t" r="r" b="b"/>
              <a:pathLst>
                <a:path w="1483870" h="717008">
                  <a:moveTo>
                    <a:pt x="0" y="0"/>
                  </a:moveTo>
                  <a:lnTo>
                    <a:pt x="1483870" y="0"/>
                  </a:lnTo>
                  <a:lnTo>
                    <a:pt x="1483870" y="717008"/>
                  </a:lnTo>
                  <a:lnTo>
                    <a:pt x="0" y="717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483870" cy="736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96094" y="6082520"/>
            <a:ext cx="8234706" cy="3811474"/>
            <a:chOff x="0" y="0"/>
            <a:chExt cx="1483870" cy="7170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83870" cy="717008"/>
            </a:xfrm>
            <a:custGeom>
              <a:avLst/>
              <a:gdLst/>
              <a:ahLst/>
              <a:cxnLst/>
              <a:rect l="l" t="t" r="r" b="b"/>
              <a:pathLst>
                <a:path w="1483870" h="717008">
                  <a:moveTo>
                    <a:pt x="0" y="0"/>
                  </a:moveTo>
                  <a:lnTo>
                    <a:pt x="1483870" y="0"/>
                  </a:lnTo>
                  <a:lnTo>
                    <a:pt x="1483870" y="717008"/>
                  </a:lnTo>
                  <a:lnTo>
                    <a:pt x="0" y="717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483870" cy="736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43000" y="6241588"/>
            <a:ext cx="7467600" cy="3471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6801" lvl="1" indent="-238401" algn="l">
              <a:lnSpc>
                <a:spcPts val="3047"/>
              </a:lnSpc>
              <a:buFont typeface="Arial"/>
              <a:buChar char="•"/>
            </a:pP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SDN: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khả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kiểm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soát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tập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như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kiểm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soát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truy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cập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định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tuyến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ưu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tiên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(QoS),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băng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thông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hiệu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hơn</a:t>
            </a:r>
            <a:endParaRPr lang="en-US" sz="3000" spc="21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6801" lvl="1" indent="-238401" algn="l">
              <a:lnSpc>
                <a:spcPts val="3047"/>
              </a:lnSpc>
              <a:buFont typeface="Arial"/>
              <a:buChar char="•"/>
            </a:pP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Ryu: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cung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cụ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tùy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chỉnh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doanh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nghiệp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thông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qua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ứng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như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tường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lửa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(firewall)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thống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kê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lưu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lượng</a:t>
            </a:r>
            <a:endParaRPr lang="en-US" sz="3000" spc="21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75124" y="6241588"/>
            <a:ext cx="7939474" cy="3086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6801" lvl="1" indent="-238401" algn="l">
              <a:lnSpc>
                <a:spcPts val="3047"/>
              </a:lnSpc>
              <a:buFont typeface="Arial"/>
              <a:buChar char="•"/>
            </a:pP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SDN: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giúp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khai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5G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hiệu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hơn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bằng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động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nguyên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hỗ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trợ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Network Slicing,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phép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phân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chia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tài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nguyên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endParaRPr lang="en-US" sz="3000" spc="21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6801" lvl="1" indent="-238401" algn="l">
              <a:lnSpc>
                <a:spcPts val="3047"/>
              </a:lnSpc>
              <a:buFont typeface="Arial"/>
              <a:buChar char="•"/>
            </a:pP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Ryu: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băng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thông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tối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ưu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hóa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luồng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giám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sát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phân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tích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lưu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lượng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thời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gian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thực</a:t>
            </a:r>
            <a:r>
              <a:rPr lang="en-US" sz="300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26828" y="1278539"/>
            <a:ext cx="12806126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3986589">
            <a:off x="5402972" y="6630776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430000" y="4169144"/>
            <a:ext cx="6460414" cy="4900862"/>
          </a:xfrm>
          <a:custGeom>
            <a:avLst/>
            <a:gdLst/>
            <a:ahLst/>
            <a:cxnLst/>
            <a:rect l="l" t="t" r="r" b="b"/>
            <a:pathLst>
              <a:path w="7364683" h="4900862">
                <a:moveTo>
                  <a:pt x="0" y="0"/>
                </a:moveTo>
                <a:lnTo>
                  <a:pt x="7364682" y="0"/>
                </a:lnTo>
                <a:lnTo>
                  <a:pt x="7364682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84660" y="821843"/>
            <a:ext cx="7942168" cy="139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</a:pPr>
            <a:r>
              <a:rPr lang="en-US" sz="8224" b="1" spc="806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KẾT LUẬN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064" y="2565727"/>
            <a:ext cx="9498252" cy="7676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4699" lvl="1" indent="-312350" algn="l">
              <a:lnSpc>
                <a:spcPts val="3992"/>
              </a:lnSpc>
              <a:buFont typeface="Arial"/>
              <a:buChar char="•"/>
            </a:pP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bằng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mềm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(SDN)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đến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nhiều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lợi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ích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về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tính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linh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hoạt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tập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trung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khả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mở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rộng</a:t>
            </a:r>
            <a:endParaRPr lang="en-US" sz="3000" spc="283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12349" lvl="1" algn="l">
              <a:lnSpc>
                <a:spcPts val="3992"/>
              </a:lnSpc>
            </a:pPr>
            <a:endParaRPr lang="en-US" sz="3000" spc="283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24699" lvl="1" indent="-312350" algn="l">
              <a:lnSpc>
                <a:spcPts val="3992"/>
              </a:lnSpc>
              <a:buFont typeface="Arial"/>
              <a:buChar char="•"/>
            </a:pP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SDN Ryu,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khả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hỗ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trợ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nhiều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thức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API Python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dễ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sử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lựa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chọn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tưởng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cho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nhà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nghiên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cứu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nhà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phát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doanh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nghiệp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312349" lvl="1" algn="l">
              <a:lnSpc>
                <a:spcPts val="3992"/>
              </a:lnSpc>
            </a:pPr>
            <a:endParaRPr lang="en-US" sz="3000" spc="283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24699" lvl="1" indent="-312350" algn="l">
              <a:lnSpc>
                <a:spcPts val="3992"/>
              </a:lnSpc>
              <a:buFont typeface="Arial"/>
              <a:buChar char="•"/>
            </a:pP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Sự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kết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hợp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giữa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Ryu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cụ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hỗ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trợ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như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Mininet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Wireshark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giúp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kiểm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thử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khai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giải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pháp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SDN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cách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dễ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dàng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hiệu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83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quả</a:t>
            </a:r>
            <a:r>
              <a:rPr lang="en-US" sz="3000" spc="2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3992"/>
              </a:lnSpc>
            </a:pPr>
            <a:endParaRPr lang="en-US" sz="3000" spc="283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3986589">
            <a:off x="5402972" y="6630776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525731" y="4169144"/>
            <a:ext cx="7364683" cy="4900862"/>
          </a:xfrm>
          <a:custGeom>
            <a:avLst/>
            <a:gdLst/>
            <a:ahLst/>
            <a:cxnLst/>
            <a:rect l="l" t="t" r="r" b="b"/>
            <a:pathLst>
              <a:path w="7364683" h="4900862">
                <a:moveTo>
                  <a:pt x="0" y="0"/>
                </a:moveTo>
                <a:lnTo>
                  <a:pt x="7364682" y="0"/>
                </a:lnTo>
                <a:lnTo>
                  <a:pt x="7364682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89851" y="2667812"/>
            <a:ext cx="7942168" cy="426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</a:pPr>
            <a:r>
              <a:rPr lang="en-US" sz="8224" b="1" spc="806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KỊCH BẢN TRIỂN KHAI SDN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24208" y="507862"/>
            <a:ext cx="5981844" cy="2574459"/>
            <a:chOff x="0" y="0"/>
            <a:chExt cx="2047782" cy="8813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589541" y="3865778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98474" y="5016768"/>
            <a:ext cx="7233312" cy="3712833"/>
            <a:chOff x="0" y="0"/>
            <a:chExt cx="1396870" cy="7170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6870" cy="717008"/>
            </a:xfrm>
            <a:custGeom>
              <a:avLst/>
              <a:gdLst/>
              <a:ahLst/>
              <a:cxnLst/>
              <a:rect l="l" t="t" r="r" b="b"/>
              <a:pathLst>
                <a:path w="1396870" h="717008">
                  <a:moveTo>
                    <a:pt x="0" y="0"/>
                  </a:moveTo>
                  <a:lnTo>
                    <a:pt x="1396870" y="0"/>
                  </a:lnTo>
                  <a:lnTo>
                    <a:pt x="1396870" y="717008"/>
                  </a:lnTo>
                  <a:lnTo>
                    <a:pt x="0" y="717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396870" cy="736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956426" y="4263186"/>
            <a:ext cx="9978343" cy="5637764"/>
          </a:xfrm>
          <a:custGeom>
            <a:avLst/>
            <a:gdLst/>
            <a:ahLst/>
            <a:cxnLst/>
            <a:rect l="l" t="t" r="r" b="b"/>
            <a:pathLst>
              <a:path w="9978343" h="5637764">
                <a:moveTo>
                  <a:pt x="0" y="0"/>
                </a:moveTo>
                <a:lnTo>
                  <a:pt x="9978344" y="0"/>
                </a:lnTo>
                <a:lnTo>
                  <a:pt x="9978344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196626" y="1182254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3807" y="5178361"/>
            <a:ext cx="6142245" cy="338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3"/>
              </a:lnSpc>
            </a:pP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Kịch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bản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khai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host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cùng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sẽ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liên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kết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cùng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switch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hai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tiếp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nhau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Cả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hai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đều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phép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ping qua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nhau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670E-3372-6706-4F35-9E75CC6C6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4CBF3B8-AF0F-0350-7801-61CD96AF915C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E43C25A-AC90-43B1-E1EC-2A0E5D8D7EB2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D2A3B33-44F7-193D-3922-950E96C86AF3}"/>
              </a:ext>
            </a:extLst>
          </p:cNvPr>
          <p:cNvGrpSpPr/>
          <p:nvPr/>
        </p:nvGrpSpPr>
        <p:grpSpPr>
          <a:xfrm>
            <a:off x="1124208" y="507862"/>
            <a:ext cx="5981844" cy="2574459"/>
            <a:chOff x="0" y="0"/>
            <a:chExt cx="2047782" cy="88132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952B0AB-A674-EFEE-FEC1-BBB5EAE31B29}"/>
                </a:ext>
              </a:extLst>
            </p:cNvPr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5A76E1B-0D57-9BDF-9CE4-E3659235A0B2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872AFF7E-8B08-98BE-D8E7-F4B1817D1E9F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948B8012-7668-F3B8-EE42-A7937F47F63B}"/>
              </a:ext>
            </a:extLst>
          </p:cNvPr>
          <p:cNvSpPr/>
          <p:nvPr/>
        </p:nvSpPr>
        <p:spPr>
          <a:xfrm>
            <a:off x="1589541" y="9867900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EE2B49C-B4B2-BAB1-60BD-67730AB540F0}"/>
              </a:ext>
            </a:extLst>
          </p:cNvPr>
          <p:cNvSpPr txBox="1"/>
          <p:nvPr/>
        </p:nvSpPr>
        <p:spPr>
          <a:xfrm>
            <a:off x="2196626" y="1182254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AC4408-7CB3-9BD2-2011-25901C940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889" y="1795091"/>
            <a:ext cx="7273175" cy="34800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6B07C6-54DD-C0D1-FEBF-22B8D7A14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7284" y="6076495"/>
            <a:ext cx="7273174" cy="34801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E10265-C984-9177-3C1F-00823C6B5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529" y="2962231"/>
            <a:ext cx="73056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81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978C6F-B5D1-57AA-1274-CF648FBC6C08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5069F13-30E8-5F36-96F5-479B4860B71C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F206FB1-55DC-8D52-FD67-8E2D0DD12030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EE29C-799F-FC5A-1703-1BB8C9DB2D90}"/>
              </a:ext>
            </a:extLst>
          </p:cNvPr>
          <p:cNvGrpSpPr/>
          <p:nvPr/>
        </p:nvGrpSpPr>
        <p:grpSpPr>
          <a:xfrm>
            <a:off x="0" y="20559"/>
            <a:ext cx="4909426" cy="1968638"/>
            <a:chOff x="0" y="0"/>
            <a:chExt cx="2047782" cy="88132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B113689-08E8-B8B0-BEBA-EC60484B4479}"/>
                </a:ext>
              </a:extLst>
            </p:cNvPr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0436BD-5A74-6C76-BC67-C42D02267628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A6016A39-B735-BEA4-6FC8-692AA448E37C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80D173-2869-9750-1431-21C0AE726EC6}"/>
              </a:ext>
            </a:extLst>
          </p:cNvPr>
          <p:cNvSpPr txBox="1"/>
          <p:nvPr/>
        </p:nvSpPr>
        <p:spPr>
          <a:xfrm>
            <a:off x="436817" y="358513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CC989F7-56A3-3261-367A-723B25CA5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327151"/>
            <a:ext cx="16844991" cy="731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0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3C84D-1829-0893-42BD-9FD0728CC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AD9A90-6934-0DAD-5CB9-7B828673BA94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8B7AFE4-29C8-1F7A-BF6E-18EA39F02497}"/>
              </a:ext>
            </a:extLst>
          </p:cNvPr>
          <p:cNvSpPr/>
          <p:nvPr/>
        </p:nvSpPr>
        <p:spPr>
          <a:xfrm flipH="1" flipV="1">
            <a:off x="500371" y="26336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098F1A9-C0FB-C2F2-3AA0-B2BF2247B852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C5E821-CF17-499A-B020-6ACDE6615E44}"/>
              </a:ext>
            </a:extLst>
          </p:cNvPr>
          <p:cNvGrpSpPr/>
          <p:nvPr/>
        </p:nvGrpSpPr>
        <p:grpSpPr>
          <a:xfrm>
            <a:off x="0" y="20559"/>
            <a:ext cx="4909426" cy="1968638"/>
            <a:chOff x="0" y="0"/>
            <a:chExt cx="2047782" cy="88132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2106347-85E1-B2A1-5894-F680AE9685D4}"/>
                </a:ext>
              </a:extLst>
            </p:cNvPr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08E8BB-0B85-434B-2DD1-62B74F6FE8A6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9192A9E7-2F14-AD71-CA3A-C15A141D9DA0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5EF25-DAAC-D993-65AB-11E464F4BA83}"/>
              </a:ext>
            </a:extLst>
          </p:cNvPr>
          <p:cNvSpPr txBox="1"/>
          <p:nvPr/>
        </p:nvSpPr>
        <p:spPr>
          <a:xfrm>
            <a:off x="436817" y="358513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1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EB436F-7FBD-2D4D-1713-45119D546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54" y="1827038"/>
            <a:ext cx="10783091" cy="4944100"/>
          </a:xfrm>
          <a:prstGeom prst="rect">
            <a:avLst/>
          </a:prstGeom>
        </p:spPr>
      </p:pic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E49AD25-DE32-64C9-5736-148E0BD3A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17" y="6923724"/>
            <a:ext cx="17851183" cy="32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6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24208" y="507862"/>
            <a:ext cx="5981844" cy="2574459"/>
            <a:chOff x="0" y="0"/>
            <a:chExt cx="2047782" cy="8813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589541" y="3865778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98473" y="5016768"/>
            <a:ext cx="7497339" cy="4507642"/>
            <a:chOff x="0" y="0"/>
            <a:chExt cx="1396870" cy="8704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6870" cy="870499"/>
            </a:xfrm>
            <a:custGeom>
              <a:avLst/>
              <a:gdLst/>
              <a:ahLst/>
              <a:cxnLst/>
              <a:rect l="l" t="t" r="r" b="b"/>
              <a:pathLst>
                <a:path w="1396870" h="870499">
                  <a:moveTo>
                    <a:pt x="0" y="0"/>
                  </a:moveTo>
                  <a:lnTo>
                    <a:pt x="1396870" y="0"/>
                  </a:lnTo>
                  <a:lnTo>
                    <a:pt x="1396870" y="870499"/>
                  </a:lnTo>
                  <a:lnTo>
                    <a:pt x="0" y="8704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396870" cy="889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194693" y="5051120"/>
            <a:ext cx="9828149" cy="4287530"/>
          </a:xfrm>
          <a:custGeom>
            <a:avLst/>
            <a:gdLst/>
            <a:ahLst/>
            <a:cxnLst/>
            <a:rect l="l" t="t" r="r" b="b"/>
            <a:pathLst>
              <a:path w="9828149" h="4287530">
                <a:moveTo>
                  <a:pt x="0" y="0"/>
                </a:moveTo>
                <a:lnTo>
                  <a:pt x="9828149" y="0"/>
                </a:lnTo>
                <a:lnTo>
                  <a:pt x="9828149" y="4287531"/>
                </a:lnTo>
                <a:lnTo>
                  <a:pt x="0" y="428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196626" y="1182254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140" y="5220323"/>
            <a:ext cx="7264672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23"/>
              </a:lnSpc>
            </a:pP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Kịch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bản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khai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host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cùng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sẽ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liên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kết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cùng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switch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hai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tiếp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nhau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10.0.0.0/24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phép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ping qua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100.0.0.0/8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100.0.0.0/8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phép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ping qua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8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10.0.0.0/24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2A264-053C-FF91-A25A-9F29D28E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AF5B00-0248-84A9-91AA-8F5D5E78047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246520B-AFF3-CA57-F094-CE5AB23DF412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ABF398D-388B-EA9E-3780-6C1CC589220D}"/>
              </a:ext>
            </a:extLst>
          </p:cNvPr>
          <p:cNvGrpSpPr/>
          <p:nvPr/>
        </p:nvGrpSpPr>
        <p:grpSpPr>
          <a:xfrm>
            <a:off x="1124208" y="507862"/>
            <a:ext cx="5981844" cy="2574459"/>
            <a:chOff x="0" y="0"/>
            <a:chExt cx="2047782" cy="88132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B5548A4-17B9-5E17-52E6-B32DB21E29E9}"/>
                </a:ext>
              </a:extLst>
            </p:cNvPr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2A4FB2F-85F5-4775-9C6D-C67981E04132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ED2893-35C2-01DE-77DD-97BE51195095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BAA2C283-6337-1F39-DC32-80CEF92B2B01}"/>
              </a:ext>
            </a:extLst>
          </p:cNvPr>
          <p:cNvSpPr/>
          <p:nvPr/>
        </p:nvSpPr>
        <p:spPr>
          <a:xfrm>
            <a:off x="1589541" y="9867900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1F04B15-C5A2-B77C-7C6F-5BD88844B188}"/>
              </a:ext>
            </a:extLst>
          </p:cNvPr>
          <p:cNvSpPr txBox="1"/>
          <p:nvPr/>
        </p:nvSpPr>
        <p:spPr>
          <a:xfrm>
            <a:off x="2196626" y="1182254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</a:t>
            </a:r>
            <a:r>
              <a:rPr lang="vi-VN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  <a:endParaRPr lang="en-US" sz="3808" b="1" spc="373" dirty="0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F7AA489F-4F27-AD44-A958-C24A493D8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847876"/>
            <a:ext cx="9025973" cy="8611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18E51-C60A-D56F-189B-702FC4469417}"/>
              </a:ext>
            </a:extLst>
          </p:cNvPr>
          <p:cNvSpPr txBox="1"/>
          <p:nvPr/>
        </p:nvSpPr>
        <p:spPr>
          <a:xfrm>
            <a:off x="1054349" y="5183036"/>
            <a:ext cx="6618137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305" lvl="1" indent="-278653" algn="l">
              <a:lnSpc>
                <a:spcPts val="3562"/>
              </a:lnSpc>
              <a:buFont typeface="Arial"/>
              <a:buChar char="•"/>
            </a:pPr>
            <a:r>
              <a:rPr lang="en-US" sz="2400" b="1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Switch </a:t>
            </a:r>
            <a:r>
              <a:rPr lang="vi-VN" sz="2400" b="1" spc="252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tương tự kịch bản 1</a:t>
            </a:r>
            <a:endParaRPr lang="en-US" sz="2400" spc="252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083340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CFE8A-B7AD-8663-A8D5-7E5109DD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7DABD1-7979-EAAC-6BCE-6ACB37D97431}"/>
              </a:ext>
            </a:extLst>
          </p:cNvPr>
          <p:cNvSpPr/>
          <p:nvPr/>
        </p:nvSpPr>
        <p:spPr>
          <a:xfrm flipH="1" flipV="1">
            <a:off x="-869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6523873-2267-7A4E-12AC-41FF1F443208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ED48CA6-F1A4-74C8-F0BC-BD7AD0B23DC9}"/>
              </a:ext>
            </a:extLst>
          </p:cNvPr>
          <p:cNvGrpSpPr/>
          <p:nvPr/>
        </p:nvGrpSpPr>
        <p:grpSpPr>
          <a:xfrm>
            <a:off x="86960" y="84909"/>
            <a:ext cx="5018440" cy="2239186"/>
            <a:chOff x="-355084" y="-144791"/>
            <a:chExt cx="2402866" cy="88132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A002F39-6D4C-0D26-6BD0-F0440E2F340B}"/>
                </a:ext>
              </a:extLst>
            </p:cNvPr>
            <p:cNvSpPr/>
            <p:nvPr/>
          </p:nvSpPr>
          <p:spPr>
            <a:xfrm>
              <a:off x="-355084" y="-144791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2B1E435-2A76-288F-ABC8-A3037577ED05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8169F60C-E0D9-80D8-EBD4-5453DF1FA4F1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E94F342-F45F-9F89-73BA-B2C6D6FD6888}"/>
              </a:ext>
            </a:extLst>
          </p:cNvPr>
          <p:cNvSpPr txBox="1"/>
          <p:nvPr/>
        </p:nvSpPr>
        <p:spPr>
          <a:xfrm>
            <a:off x="440683" y="511566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14C3EA-7E9B-59DE-B7A4-B327D42C1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83" y="2612343"/>
            <a:ext cx="17466317" cy="67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5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65483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7210022"/>
            <a:ext cx="9610044" cy="1832775"/>
          </a:xfrm>
          <a:custGeom>
            <a:avLst/>
            <a:gdLst/>
            <a:ahLst/>
            <a:cxnLst/>
            <a:rect l="l" t="t" r="r" b="b"/>
            <a:pathLst>
              <a:path w="9610044" h="1832775">
                <a:moveTo>
                  <a:pt x="0" y="0"/>
                </a:moveTo>
                <a:lnTo>
                  <a:pt x="9610044" y="0"/>
                </a:lnTo>
                <a:lnTo>
                  <a:pt x="9610044" y="1832775"/>
                </a:lnTo>
                <a:lnTo>
                  <a:pt x="0" y="1832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00" t="-86495" r="-407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549873" y="2904361"/>
            <a:ext cx="7280927" cy="5222049"/>
          </a:xfrm>
          <a:custGeom>
            <a:avLst/>
            <a:gdLst/>
            <a:ahLst/>
            <a:cxnLst/>
            <a:rect l="l" t="t" r="r" b="b"/>
            <a:pathLst>
              <a:path w="9325087" h="5222049">
                <a:moveTo>
                  <a:pt x="0" y="0"/>
                </a:moveTo>
                <a:lnTo>
                  <a:pt x="9325087" y="0"/>
                </a:lnTo>
                <a:lnTo>
                  <a:pt x="9325087" y="5222048"/>
                </a:lnTo>
                <a:lnTo>
                  <a:pt x="0" y="5222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142190" y="2825673"/>
            <a:ext cx="9752965" cy="2641083"/>
            <a:chOff x="0" y="0"/>
            <a:chExt cx="3682024" cy="9653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82024" cy="965380"/>
            </a:xfrm>
            <a:custGeom>
              <a:avLst/>
              <a:gdLst/>
              <a:ahLst/>
              <a:cxnLst/>
              <a:rect l="l" t="t" r="r" b="b"/>
              <a:pathLst>
                <a:path w="3682024" h="965380">
                  <a:moveTo>
                    <a:pt x="0" y="0"/>
                  </a:moveTo>
                  <a:lnTo>
                    <a:pt x="3682024" y="0"/>
                  </a:lnTo>
                  <a:lnTo>
                    <a:pt x="3682024" y="965380"/>
                  </a:lnTo>
                  <a:lnTo>
                    <a:pt x="0" y="96538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682024" cy="98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374606" y="343137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142190" y="5777446"/>
            <a:ext cx="9752965" cy="2954661"/>
            <a:chOff x="0" y="0"/>
            <a:chExt cx="3682024" cy="9446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944610"/>
            </a:xfrm>
            <a:custGeom>
              <a:avLst/>
              <a:gdLst/>
              <a:ahLst/>
              <a:cxnLst/>
              <a:rect l="l" t="t" r="r" b="b"/>
              <a:pathLst>
                <a:path w="3682024" h="944610">
                  <a:moveTo>
                    <a:pt x="0" y="0"/>
                  </a:moveTo>
                  <a:lnTo>
                    <a:pt x="3682024" y="0"/>
                  </a:lnTo>
                  <a:lnTo>
                    <a:pt x="3682024" y="944610"/>
                  </a:lnTo>
                  <a:lnTo>
                    <a:pt x="0" y="94461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963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420786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908899" y="6005886"/>
            <a:ext cx="7132181" cy="209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phép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trị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viên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linh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hoạt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việc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cấu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hình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thông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qua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mềm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thay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vì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phải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can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thiệp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vào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cứng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như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truyền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thống</a:t>
            </a:r>
            <a:endParaRPr lang="en-US" sz="2400" spc="23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773386" y="279005"/>
            <a:ext cx="5515736" cy="254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3"/>
              </a:lnSpc>
            </a:pPr>
            <a:r>
              <a:rPr lang="en-US" sz="7423" b="1" spc="727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GIỚI THIỆU SDN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08899" y="3159957"/>
            <a:ext cx="7132181" cy="167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bằng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mềm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(SDN - Software-Defined Networking)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nghệ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mới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giúp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tách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biệt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khỏi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24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endParaRPr lang="en-US" sz="2400" spc="23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7409F-FBAC-29A3-28DA-EC0CC207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50B752-A296-22C5-C069-9F722F5905D8}"/>
              </a:ext>
            </a:extLst>
          </p:cNvPr>
          <p:cNvSpPr/>
          <p:nvPr/>
        </p:nvSpPr>
        <p:spPr>
          <a:xfrm flipH="1" flipV="1">
            <a:off x="-15328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61948AE-D5BA-0EE6-CEA8-830480F9A781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1008F22-E767-DAFC-479A-B12BD0CEB86B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EFAD2D-3F29-2425-8A04-E17A34910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05" y="180833"/>
            <a:ext cx="8925754" cy="7245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30B9B6-E8ED-9693-8EB8-DE67D8C7CD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6" y="7658100"/>
            <a:ext cx="18030168" cy="2396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0A757B-0295-9ED5-FEC2-7E41486CD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7821" y="2380928"/>
            <a:ext cx="9145164" cy="4135183"/>
          </a:xfrm>
          <a:prstGeom prst="rect">
            <a:avLst/>
          </a:prstGeom>
        </p:spPr>
      </p:pic>
      <p:grpSp>
        <p:nvGrpSpPr>
          <p:cNvPr id="18" name="Group 4">
            <a:extLst>
              <a:ext uri="{FF2B5EF4-FFF2-40B4-BE49-F238E27FC236}">
                <a16:creationId xmlns:a16="http://schemas.microsoft.com/office/drawing/2014/main" id="{D1055D84-9916-4827-233A-4AC1E6CFB9D0}"/>
              </a:ext>
            </a:extLst>
          </p:cNvPr>
          <p:cNvGrpSpPr/>
          <p:nvPr/>
        </p:nvGrpSpPr>
        <p:grpSpPr>
          <a:xfrm>
            <a:off x="0" y="119346"/>
            <a:ext cx="5018440" cy="2239186"/>
            <a:chOff x="-355084" y="-144791"/>
            <a:chExt cx="2402866" cy="881322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F59E1C0-C54D-3987-BF6A-B69EE55B5142}"/>
                </a:ext>
              </a:extLst>
            </p:cNvPr>
            <p:cNvSpPr/>
            <p:nvPr/>
          </p:nvSpPr>
          <p:spPr>
            <a:xfrm>
              <a:off x="-355084" y="-144791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061E4FF0-2B6F-EA3E-24B6-6664C3A744F5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A01E2690-7E49-30B8-7306-B729179C9B22}"/>
              </a:ext>
            </a:extLst>
          </p:cNvPr>
          <p:cNvSpPr txBox="1"/>
          <p:nvPr/>
        </p:nvSpPr>
        <p:spPr>
          <a:xfrm>
            <a:off x="219915" y="438818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2</a:t>
            </a:r>
          </a:p>
        </p:txBody>
      </p:sp>
    </p:spTree>
    <p:extLst>
      <p:ext uri="{BB962C8B-B14F-4D97-AF65-F5344CB8AC3E}">
        <p14:creationId xmlns:p14="http://schemas.microsoft.com/office/powerpoint/2010/main" val="207976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B01A1-DFFF-A604-2918-712D2F7E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BBAF46-EC97-2FD3-31A4-650A88DABA67}"/>
              </a:ext>
            </a:extLst>
          </p:cNvPr>
          <p:cNvSpPr/>
          <p:nvPr/>
        </p:nvSpPr>
        <p:spPr>
          <a:xfrm flipH="1" flipV="1">
            <a:off x="-15328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B420AB6-B6EC-6AEE-77D6-E8D4B41847AC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79B0C58-D84E-1187-8E93-BE394298BC36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6EAB8-DA21-C46B-9770-656CBDD4E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66700"/>
            <a:ext cx="15697200" cy="93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89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24208" y="507862"/>
            <a:ext cx="5981844" cy="2574459"/>
            <a:chOff x="0" y="0"/>
            <a:chExt cx="2047782" cy="8813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589541" y="3865778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98474" y="5016768"/>
            <a:ext cx="8264526" cy="4416807"/>
            <a:chOff x="0" y="0"/>
            <a:chExt cx="1396870" cy="8529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6870" cy="852957"/>
            </a:xfrm>
            <a:custGeom>
              <a:avLst/>
              <a:gdLst/>
              <a:ahLst/>
              <a:cxnLst/>
              <a:rect l="l" t="t" r="r" b="b"/>
              <a:pathLst>
                <a:path w="1396870" h="852957">
                  <a:moveTo>
                    <a:pt x="0" y="0"/>
                  </a:moveTo>
                  <a:lnTo>
                    <a:pt x="1396870" y="0"/>
                  </a:lnTo>
                  <a:lnTo>
                    <a:pt x="1396870" y="852957"/>
                  </a:lnTo>
                  <a:lnTo>
                    <a:pt x="0" y="852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396870" cy="872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96626" y="1182254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0982" y="5319125"/>
            <a:ext cx="7759618" cy="3812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23"/>
              </a:lnSpc>
            </a:pP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Kịch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bản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khai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host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cùng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sẽ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liên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kết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khác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switch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host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khác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sẽ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liên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kết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cùng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switch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hai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tiếp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nhau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519980" lvl="1" indent="-259990" algn="l">
              <a:lnSpc>
                <a:spcPts val="3323"/>
              </a:lnSpc>
              <a:buFont typeface="Arial"/>
              <a:buChar char="•"/>
            </a:pP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Cả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hai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đều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phép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ping qua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nhau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pic>
        <p:nvPicPr>
          <p:cNvPr id="16" name="Picture 15" descr="A diagram of computer network with Great Pyramid of Giza in the background&#10;&#10;Description automatically generated">
            <a:extLst>
              <a:ext uri="{FF2B5EF4-FFF2-40B4-BE49-F238E27FC236}">
                <a16:creationId xmlns:a16="http://schemas.microsoft.com/office/drawing/2014/main" id="{2488B3BE-C231-0684-3291-AEAEBC7FD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648" y="4457706"/>
            <a:ext cx="6683319" cy="49758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D4897-975F-B563-DF3B-A5029F748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04A815-63FB-D279-5ACD-9F671EF58FBE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1D159E3-224F-106B-5BA8-42671FB5D4D7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D970F51-4DAB-C19B-7DB2-7931B75B5140}"/>
              </a:ext>
            </a:extLst>
          </p:cNvPr>
          <p:cNvGrpSpPr/>
          <p:nvPr/>
        </p:nvGrpSpPr>
        <p:grpSpPr>
          <a:xfrm>
            <a:off x="1124208" y="507862"/>
            <a:ext cx="5981844" cy="2574459"/>
            <a:chOff x="0" y="0"/>
            <a:chExt cx="2047782" cy="88132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DD2506E-1D47-809A-B63F-41EBEC597494}"/>
                </a:ext>
              </a:extLst>
            </p:cNvPr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D92B1D6-7C9B-AD73-6525-E3C19CD3088C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DE8FCE6E-0182-7770-59AA-49EE73CAE727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1B71F81-0023-60CD-A4ED-22391D4D7943}"/>
              </a:ext>
            </a:extLst>
          </p:cNvPr>
          <p:cNvSpPr/>
          <p:nvPr/>
        </p:nvSpPr>
        <p:spPr>
          <a:xfrm>
            <a:off x="1589541" y="9867900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5F5E068-6CC0-1B87-0D3C-F6A920B32BAC}"/>
              </a:ext>
            </a:extLst>
          </p:cNvPr>
          <p:cNvSpPr txBox="1"/>
          <p:nvPr/>
        </p:nvSpPr>
        <p:spPr>
          <a:xfrm>
            <a:off x="2196626" y="1182254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</a:t>
            </a:r>
            <a:r>
              <a:rPr lang="vi-VN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  <a:endParaRPr lang="en-US" sz="3808" b="1" spc="373" dirty="0">
              <a:solidFill>
                <a:srgbClr val="231F2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7208B1-E9ED-775A-7670-3281F6435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494" y="2652583"/>
            <a:ext cx="6172200" cy="7096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61842-4E9D-2D47-C95C-182263919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097" y="2618049"/>
            <a:ext cx="6654362" cy="71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4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8EE8A-143A-4475-4C43-038D8C859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2CA2F2-A792-13E7-D65C-969C3C4687E7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50DDF3-1912-1ABB-786F-1FF060F50A8E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B9E59A0-2673-D1A3-4568-B4C8EF22185A}"/>
              </a:ext>
            </a:extLst>
          </p:cNvPr>
          <p:cNvGrpSpPr/>
          <p:nvPr/>
        </p:nvGrpSpPr>
        <p:grpSpPr>
          <a:xfrm>
            <a:off x="0" y="0"/>
            <a:ext cx="5981844" cy="2574459"/>
            <a:chOff x="0" y="0"/>
            <a:chExt cx="2047782" cy="88132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3305049-D95B-12F6-1756-513607B68C2C}"/>
                </a:ext>
              </a:extLst>
            </p:cNvPr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EB5B7CB-A35B-5ADC-711D-565F09BA6F42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131D223E-3191-4883-2D68-3278A18D12F8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C6368FD-A4D0-2434-9D22-F8AD1C8D6B1D}"/>
              </a:ext>
            </a:extLst>
          </p:cNvPr>
          <p:cNvSpPr txBox="1"/>
          <p:nvPr/>
        </p:nvSpPr>
        <p:spPr>
          <a:xfrm>
            <a:off x="1072418" y="674392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3</a:t>
            </a:r>
          </a:p>
        </p:txBody>
      </p:sp>
      <p:pic>
        <p:nvPicPr>
          <p:cNvPr id="16" name="Picture 1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F588E15-21B6-E737-666B-17F751E04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1" y="2857500"/>
            <a:ext cx="17420737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6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5DA42-EAA3-D0FF-2FA0-62DC126F4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99153F-5A95-C20A-9B56-10DC9670F4AE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555BFD4-4907-CCA2-C194-28F135E7A363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668C54-E360-C6DF-8FA0-88C8BB64560E}"/>
              </a:ext>
            </a:extLst>
          </p:cNvPr>
          <p:cNvGrpSpPr/>
          <p:nvPr/>
        </p:nvGrpSpPr>
        <p:grpSpPr>
          <a:xfrm>
            <a:off x="0" y="0"/>
            <a:ext cx="5981844" cy="2574459"/>
            <a:chOff x="0" y="0"/>
            <a:chExt cx="2047782" cy="88132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2C36EC3-8614-B758-CF88-F2903647EC65}"/>
                </a:ext>
              </a:extLst>
            </p:cNvPr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883298A-403F-767E-D99C-5E25FBC2A47E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4133274E-3F59-780B-1C42-AECA3877CF55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A26E020-2668-0E01-BC22-030EF07F2473}"/>
              </a:ext>
            </a:extLst>
          </p:cNvPr>
          <p:cNvSpPr txBox="1"/>
          <p:nvPr/>
        </p:nvSpPr>
        <p:spPr>
          <a:xfrm>
            <a:off x="1072418" y="674392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3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F2F01E-8C5F-780C-E04D-A47C0707F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188906"/>
            <a:ext cx="9982200" cy="79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4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01E03-27AF-0225-670D-36A90C54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157CB8-AA2B-46B9-3B69-2FB262CA4030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0E7612-3632-FE05-D262-7C1CC198EBFD}"/>
              </a:ext>
            </a:extLst>
          </p:cNvPr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7809CF3-47FC-A56F-BFE6-712841A08BA6}"/>
              </a:ext>
            </a:extLst>
          </p:cNvPr>
          <p:cNvGrpSpPr/>
          <p:nvPr/>
        </p:nvGrpSpPr>
        <p:grpSpPr>
          <a:xfrm>
            <a:off x="0" y="0"/>
            <a:ext cx="5981844" cy="2574459"/>
            <a:chOff x="0" y="0"/>
            <a:chExt cx="2047782" cy="88132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2BF693-21AB-FA39-BE32-19B5AB8746DF}"/>
                </a:ext>
              </a:extLst>
            </p:cNvPr>
            <p:cNvSpPr/>
            <p:nvPr/>
          </p:nvSpPr>
          <p:spPr>
            <a:xfrm>
              <a:off x="0" y="0"/>
              <a:ext cx="2047782" cy="881322"/>
            </a:xfrm>
            <a:custGeom>
              <a:avLst/>
              <a:gdLst/>
              <a:ahLst/>
              <a:cxnLst/>
              <a:rect l="l" t="t" r="r" b="b"/>
              <a:pathLst>
                <a:path w="2047782" h="881322">
                  <a:moveTo>
                    <a:pt x="2047782" y="0"/>
                  </a:moveTo>
                  <a:lnTo>
                    <a:pt x="0" y="0"/>
                  </a:lnTo>
                  <a:lnTo>
                    <a:pt x="0" y="693362"/>
                  </a:lnTo>
                  <a:lnTo>
                    <a:pt x="157480" y="693362"/>
                  </a:lnTo>
                  <a:lnTo>
                    <a:pt x="157480" y="881322"/>
                  </a:lnTo>
                  <a:lnTo>
                    <a:pt x="463550" y="693362"/>
                  </a:lnTo>
                  <a:lnTo>
                    <a:pt x="2047782" y="693362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C48FAA5-B7AF-BDE9-3E69-C46DF94BDF12}"/>
                </a:ext>
              </a:extLst>
            </p:cNvPr>
            <p:cNvSpPr txBox="1"/>
            <p:nvPr/>
          </p:nvSpPr>
          <p:spPr>
            <a:xfrm>
              <a:off x="0" y="-19050"/>
              <a:ext cx="2047782" cy="709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EFD5F73A-7422-BEF2-03E1-C5C3A7818AE6}"/>
              </a:ext>
            </a:extLst>
          </p:cNvPr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B5D0FF-F4C5-2F08-3F8A-50C94280C0F9}"/>
              </a:ext>
            </a:extLst>
          </p:cNvPr>
          <p:cNvSpPr txBox="1"/>
          <p:nvPr/>
        </p:nvSpPr>
        <p:spPr>
          <a:xfrm>
            <a:off x="1072418" y="674392"/>
            <a:ext cx="3837008" cy="64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</a:pPr>
            <a:r>
              <a:rPr lang="en-US" sz="3808" b="1" spc="373" dirty="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KỊCH BẢN 3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457240-7528-8400-26A8-28D632708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6" y="2933701"/>
            <a:ext cx="1742790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4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6B996-5DE8-9B6D-9872-BF64F6FCE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6E19D3-46AF-12EB-50E0-FCB8B3F26EEB}"/>
              </a:ext>
            </a:extLst>
          </p:cNvPr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DE07E7-D4B9-304A-0E20-EDDC2878FC2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1C45C2-D0FF-3DFB-F83F-A5DAFECBF8C8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3C5057-BAAF-55A3-7F3A-776A5E035221}"/>
              </a:ext>
            </a:extLst>
          </p:cNvPr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FF6ED95-9F51-2A27-D593-EAC06A725A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E6CF73D-2E48-CEBB-4CFB-C6A4C18306B2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F5311F0-4547-8697-FBFC-02EA3982642E}"/>
              </a:ext>
            </a:extLst>
          </p:cNvPr>
          <p:cNvSpPr/>
          <p:nvPr/>
        </p:nvSpPr>
        <p:spPr>
          <a:xfrm rot="-3986589">
            <a:off x="5402972" y="6630776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6DDF743-0A7D-44E5-B14D-2E76742A6208}"/>
              </a:ext>
            </a:extLst>
          </p:cNvPr>
          <p:cNvSpPr/>
          <p:nvPr/>
        </p:nvSpPr>
        <p:spPr>
          <a:xfrm>
            <a:off x="10525731" y="4169144"/>
            <a:ext cx="7364683" cy="4900862"/>
          </a:xfrm>
          <a:custGeom>
            <a:avLst/>
            <a:gdLst/>
            <a:ahLst/>
            <a:cxnLst/>
            <a:rect l="l" t="t" r="r" b="b"/>
            <a:pathLst>
              <a:path w="7364683" h="4900862">
                <a:moveTo>
                  <a:pt x="0" y="0"/>
                </a:moveTo>
                <a:lnTo>
                  <a:pt x="7364682" y="0"/>
                </a:lnTo>
                <a:lnTo>
                  <a:pt x="7364682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9932625-BB46-6358-12AB-53335CE3EAAD}"/>
              </a:ext>
            </a:extLst>
          </p:cNvPr>
          <p:cNvSpPr txBox="1"/>
          <p:nvPr/>
        </p:nvSpPr>
        <p:spPr>
          <a:xfrm>
            <a:off x="583600" y="4063994"/>
            <a:ext cx="7942168" cy="133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</a:pPr>
            <a:r>
              <a:rPr lang="vi-VN" sz="8224" b="1" spc="806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DEMO</a:t>
            </a:r>
            <a:endParaRPr lang="en-US" sz="8224" b="1" spc="806" dirty="0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  <p:extLst>
      <p:ext uri="{BB962C8B-B14F-4D97-AF65-F5344CB8AC3E}">
        <p14:creationId xmlns:p14="http://schemas.microsoft.com/office/powerpoint/2010/main" val="2126733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E971F-2711-E9D3-54E9-D37F5FBD9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20485A-9884-6DFF-0A0E-371CB3594453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9E3B5EE-CCC7-C6A9-DD82-35D4070FB6D9}"/>
              </a:ext>
            </a:extLst>
          </p:cNvPr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50629EC-04FE-97EF-8CA1-26B13C11CC2A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7AD6879-B474-EFE4-BD1B-F2AD7B369209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35929E6-B16D-92A1-8D2A-DAC2FE250D81}"/>
              </a:ext>
            </a:extLst>
          </p:cNvPr>
          <p:cNvSpPr/>
          <p:nvPr/>
        </p:nvSpPr>
        <p:spPr>
          <a:xfrm>
            <a:off x="2142191" y="7210022"/>
            <a:ext cx="9610044" cy="2233945"/>
          </a:xfrm>
          <a:custGeom>
            <a:avLst/>
            <a:gdLst/>
            <a:ahLst/>
            <a:cxnLst/>
            <a:rect l="l" t="t" r="r" b="b"/>
            <a:pathLst>
              <a:path w="9610044" h="1832775">
                <a:moveTo>
                  <a:pt x="0" y="0"/>
                </a:moveTo>
                <a:lnTo>
                  <a:pt x="9610044" y="0"/>
                </a:lnTo>
                <a:lnTo>
                  <a:pt x="9610044" y="1832775"/>
                </a:lnTo>
                <a:lnTo>
                  <a:pt x="0" y="1832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300" t="-86495" r="-407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FF56543-09FB-B0AD-FB76-9908CB5C2A61}"/>
              </a:ext>
            </a:extLst>
          </p:cNvPr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 descr="SDN-là-gì-768x355">
            <a:extLst>
              <a:ext uri="{FF2B5EF4-FFF2-40B4-BE49-F238E27FC236}">
                <a16:creationId xmlns:a16="http://schemas.microsoft.com/office/drawing/2014/main" id="{E464860D-967C-4806-74EA-CB71A7780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560" y="3779858"/>
            <a:ext cx="7132181" cy="3295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64E407D8-9D63-AFAD-DF2F-6464AABEE804}"/>
              </a:ext>
            </a:extLst>
          </p:cNvPr>
          <p:cNvGrpSpPr/>
          <p:nvPr/>
        </p:nvGrpSpPr>
        <p:grpSpPr>
          <a:xfrm>
            <a:off x="1596405" y="2825673"/>
            <a:ext cx="9610044" cy="2519631"/>
            <a:chOff x="0" y="0"/>
            <a:chExt cx="3682024" cy="96538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C837DEE-318C-D966-FF7F-CE73E9035FB0}"/>
                </a:ext>
              </a:extLst>
            </p:cNvPr>
            <p:cNvSpPr/>
            <p:nvPr/>
          </p:nvSpPr>
          <p:spPr>
            <a:xfrm>
              <a:off x="0" y="0"/>
              <a:ext cx="3682024" cy="965380"/>
            </a:xfrm>
            <a:custGeom>
              <a:avLst/>
              <a:gdLst/>
              <a:ahLst/>
              <a:cxnLst/>
              <a:rect l="l" t="t" r="r" b="b"/>
              <a:pathLst>
                <a:path w="3682024" h="965380">
                  <a:moveTo>
                    <a:pt x="0" y="0"/>
                  </a:moveTo>
                  <a:lnTo>
                    <a:pt x="3682024" y="0"/>
                  </a:lnTo>
                  <a:lnTo>
                    <a:pt x="3682024" y="965380"/>
                  </a:lnTo>
                  <a:lnTo>
                    <a:pt x="0" y="96538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21BDF6C-1C1A-8C6B-AF90-AEF089A9AB73}"/>
                </a:ext>
              </a:extLst>
            </p:cNvPr>
            <p:cNvSpPr txBox="1"/>
            <p:nvPr/>
          </p:nvSpPr>
          <p:spPr>
            <a:xfrm>
              <a:off x="0" y="-19050"/>
              <a:ext cx="3682024" cy="98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BED52BDA-5DD5-B377-CBB0-2E817183BF59}"/>
              </a:ext>
            </a:extLst>
          </p:cNvPr>
          <p:cNvSpPr/>
          <p:nvPr/>
        </p:nvSpPr>
        <p:spPr>
          <a:xfrm>
            <a:off x="1868331" y="3358718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BE3E4CD-A99B-B0B3-71B3-3079E79E116D}"/>
              </a:ext>
            </a:extLst>
          </p:cNvPr>
          <p:cNvGrpSpPr/>
          <p:nvPr/>
        </p:nvGrpSpPr>
        <p:grpSpPr>
          <a:xfrm>
            <a:off x="1596405" y="5780377"/>
            <a:ext cx="9610044" cy="2926036"/>
            <a:chOff x="0" y="0"/>
            <a:chExt cx="3682024" cy="94461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A9488EC-95D7-CDAE-8003-643AE53EE484}"/>
                </a:ext>
              </a:extLst>
            </p:cNvPr>
            <p:cNvSpPr/>
            <p:nvPr/>
          </p:nvSpPr>
          <p:spPr>
            <a:xfrm>
              <a:off x="0" y="0"/>
              <a:ext cx="3682024" cy="944610"/>
            </a:xfrm>
            <a:custGeom>
              <a:avLst/>
              <a:gdLst/>
              <a:ahLst/>
              <a:cxnLst/>
              <a:rect l="l" t="t" r="r" b="b"/>
              <a:pathLst>
                <a:path w="3682024" h="944610">
                  <a:moveTo>
                    <a:pt x="0" y="0"/>
                  </a:moveTo>
                  <a:lnTo>
                    <a:pt x="3682024" y="0"/>
                  </a:lnTo>
                  <a:lnTo>
                    <a:pt x="3682024" y="944610"/>
                  </a:lnTo>
                  <a:lnTo>
                    <a:pt x="0" y="94461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EA1E91D-1E93-1A5A-80F4-03BCDD49392D}"/>
                </a:ext>
              </a:extLst>
            </p:cNvPr>
            <p:cNvSpPr txBox="1"/>
            <p:nvPr/>
          </p:nvSpPr>
          <p:spPr>
            <a:xfrm>
              <a:off x="0" y="-19050"/>
              <a:ext cx="3682024" cy="963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D7B3ACD7-FE63-C131-2C65-463E6F7962D7}"/>
              </a:ext>
            </a:extLst>
          </p:cNvPr>
          <p:cNvSpPr/>
          <p:nvPr/>
        </p:nvSpPr>
        <p:spPr>
          <a:xfrm>
            <a:off x="1678348" y="6580352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12F4EDC-FE82-B568-DD16-18A9C7ECA8CC}"/>
              </a:ext>
            </a:extLst>
          </p:cNvPr>
          <p:cNvSpPr txBox="1"/>
          <p:nvPr/>
        </p:nvSpPr>
        <p:spPr>
          <a:xfrm>
            <a:off x="3361591" y="5974974"/>
            <a:ext cx="7132181" cy="251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en-US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ty </a:t>
            </a:r>
            <a:r>
              <a:rPr lang="en-US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chính</a:t>
            </a:r>
            <a:r>
              <a:rPr lang="en-US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phát</a:t>
            </a:r>
            <a:r>
              <a:rPr lang="en-US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khai</a:t>
            </a:r>
            <a:r>
              <a:rPr lang="en-US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SDN: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Google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Cisco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Vmware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Jupiter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Networks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Facebook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,…</a:t>
            </a:r>
          </a:p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=&gt; SDN phát triển mạnh mẽ trở thành một giải pháp mạng hiện đại cho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Center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WAN, và mạng doanh nghiệp.</a:t>
            </a:r>
            <a:endParaRPr lang="en-US" sz="2410" spc="23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835EC10-670C-F7B6-C681-33BED83C0284}"/>
              </a:ext>
            </a:extLst>
          </p:cNvPr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0E6796E-BF2B-5597-C1E6-124A3D137266}"/>
              </a:ext>
            </a:extLst>
          </p:cNvPr>
          <p:cNvSpPr txBox="1"/>
          <p:nvPr/>
        </p:nvSpPr>
        <p:spPr>
          <a:xfrm>
            <a:off x="773386" y="279005"/>
            <a:ext cx="5515736" cy="254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3"/>
              </a:lnSpc>
            </a:pPr>
            <a:r>
              <a:rPr lang="en-US" sz="7423" b="1" spc="727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GIỚI THIỆU SDN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BBCFF3-67D5-6BF0-C2F4-8A0DE358060D}"/>
              </a:ext>
            </a:extLst>
          </p:cNvPr>
          <p:cNvSpPr txBox="1"/>
          <p:nvPr/>
        </p:nvSpPr>
        <p:spPr>
          <a:xfrm>
            <a:off x="3381122" y="3101555"/>
            <a:ext cx="7132181" cy="20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 bắt nguồn từ các nghiên cứu tại Đại học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Stanford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và Đại học UC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Berkeley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vào khoảng năm 2005 trong dự án </a:t>
            </a:r>
            <a:r>
              <a:rPr lang="vi-VN" sz="241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Ethane</a:t>
            </a:r>
            <a:r>
              <a:rPr lang="vi-VN" sz="241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với mục tiêu tạo ra một hệ thống mạng đơn giản và có thể quản lý tập trung</a:t>
            </a:r>
            <a:endParaRPr lang="en-US" sz="2410" spc="23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2741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54600" y="4206517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948"/>
              </a:lnSpc>
            </a:pPr>
            <a:r>
              <a:rPr lang="en-US" sz="10107" b="1" spc="990" dirty="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LÝ THUYẾT VỀ SDN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7853" y="1334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38915" y="4844298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38915" y="2602966"/>
            <a:ext cx="9610044" cy="2519631"/>
            <a:chOff x="0" y="0"/>
            <a:chExt cx="3682024" cy="9653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965380"/>
            </a:xfrm>
            <a:custGeom>
              <a:avLst/>
              <a:gdLst/>
              <a:ahLst/>
              <a:cxnLst/>
              <a:rect l="l" t="t" r="r" b="b"/>
              <a:pathLst>
                <a:path w="3682024" h="965380">
                  <a:moveTo>
                    <a:pt x="0" y="0"/>
                  </a:moveTo>
                  <a:lnTo>
                    <a:pt x="3682024" y="0"/>
                  </a:lnTo>
                  <a:lnTo>
                    <a:pt x="3682024" y="965380"/>
                  </a:lnTo>
                  <a:lnTo>
                    <a:pt x="0" y="96538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984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8915" y="5360722"/>
            <a:ext cx="9610044" cy="2465422"/>
            <a:chOff x="0" y="0"/>
            <a:chExt cx="3682024" cy="9446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82024" cy="944610"/>
            </a:xfrm>
            <a:custGeom>
              <a:avLst/>
              <a:gdLst/>
              <a:ahLst/>
              <a:cxnLst/>
              <a:rect l="l" t="t" r="r" b="b"/>
              <a:pathLst>
                <a:path w="3682024" h="944610">
                  <a:moveTo>
                    <a:pt x="0" y="0"/>
                  </a:moveTo>
                  <a:lnTo>
                    <a:pt x="3682024" y="0"/>
                  </a:lnTo>
                  <a:lnTo>
                    <a:pt x="3682024" y="944610"/>
                  </a:lnTo>
                  <a:lnTo>
                    <a:pt x="0" y="94461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3682024" cy="963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3386" y="5468051"/>
            <a:ext cx="7132181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 bao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gồm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nhiều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loại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công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nghệ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gồm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phân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tách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chức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ảo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hóa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tự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động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hóa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thông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qua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khả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lập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trình.Một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kiến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trúc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điển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hình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của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 bao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gồm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3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endParaRPr lang="en-US" sz="3000" spc="23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119336" y="8699413"/>
            <a:ext cx="3474003" cy="647719"/>
            <a:chOff x="0" y="0"/>
            <a:chExt cx="914964" cy="1705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Application Layer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616433" y="8540355"/>
            <a:ext cx="3474003" cy="864710"/>
            <a:chOff x="0" y="-57150"/>
            <a:chExt cx="914964" cy="227743"/>
          </a:xfrm>
        </p:grpSpPr>
        <p:sp>
          <p:nvSpPr>
            <p:cNvPr id="20" name="Freeform 20"/>
            <p:cNvSpPr/>
            <p:nvPr/>
          </p:nvSpPr>
          <p:spPr>
            <a:xfrm>
              <a:off x="0" y="-15354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Control Layer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57732" y="8600494"/>
            <a:ext cx="4817421" cy="844828"/>
            <a:chOff x="-15088" y="54428"/>
            <a:chExt cx="1027995" cy="196887"/>
          </a:xfrm>
        </p:grpSpPr>
        <p:sp>
          <p:nvSpPr>
            <p:cNvPr id="23" name="Freeform 23"/>
            <p:cNvSpPr/>
            <p:nvPr/>
          </p:nvSpPr>
          <p:spPr>
            <a:xfrm>
              <a:off x="-2743" y="67575"/>
              <a:ext cx="1015650" cy="170593"/>
            </a:xfrm>
            <a:custGeom>
              <a:avLst/>
              <a:gdLst/>
              <a:ahLst/>
              <a:cxnLst/>
              <a:rect l="l" t="t" r="r" b="b"/>
              <a:pathLst>
                <a:path w="1015650" h="170593">
                  <a:moveTo>
                    <a:pt x="0" y="0"/>
                  </a:moveTo>
                  <a:lnTo>
                    <a:pt x="1015650" y="0"/>
                  </a:lnTo>
                  <a:lnTo>
                    <a:pt x="1015650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15088" y="54428"/>
              <a:ext cx="1015650" cy="196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Infrastructure Layer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8427743" y="2410749"/>
            <a:ext cx="9860257" cy="5465503"/>
          </a:xfrm>
          <a:custGeom>
            <a:avLst/>
            <a:gdLst/>
            <a:ahLst/>
            <a:cxnLst/>
            <a:rect l="l" t="t" r="r" b="b"/>
            <a:pathLst>
              <a:path w="9860257" h="5465503">
                <a:moveTo>
                  <a:pt x="0" y="0"/>
                </a:moveTo>
                <a:lnTo>
                  <a:pt x="9860257" y="0"/>
                </a:lnTo>
                <a:lnTo>
                  <a:pt x="9860257" y="5465502"/>
                </a:lnTo>
                <a:lnTo>
                  <a:pt x="0" y="546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29" r="-54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773386" y="298055"/>
            <a:ext cx="5515736" cy="206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1"/>
              </a:lnSpc>
            </a:pPr>
            <a:r>
              <a:rPr lang="en-US" sz="6023" b="1" spc="59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KHÁI NIỆM VÀ KIẾN TRÚC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3386" y="2969457"/>
            <a:ext cx="7132181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 (Software-Defined Networking)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kiến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trúc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khả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năng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trừu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tượng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hóa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layer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khác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nhau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của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giúp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trở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nên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linh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hoạt</a:t>
            </a:r>
            <a:r>
              <a:rPr lang="en-US" sz="3000" spc="23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23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hơn</a:t>
            </a:r>
            <a:endParaRPr lang="en-US" sz="3000" spc="236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B944F45-AD45-20AC-93EA-1D8830DD5618}"/>
                  </a:ext>
                </a:extLst>
              </p14:cNvPr>
              <p14:cNvContentPartPr/>
              <p14:nvPr/>
            </p14:nvContentPartPr>
            <p14:xfrm>
              <a:off x="5840013" y="9025990"/>
              <a:ext cx="5151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B944F45-AD45-20AC-93EA-1D8830DD56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3893" y="9019870"/>
                <a:ext cx="527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29F22CB-58BC-941A-BA41-25BEAA8D4053}"/>
                  </a:ext>
                </a:extLst>
              </p14:cNvPr>
              <p14:cNvContentPartPr/>
              <p14:nvPr/>
            </p14:nvContentPartPr>
            <p14:xfrm>
              <a:off x="6249693" y="8908270"/>
              <a:ext cx="128520" cy="246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29F22CB-58BC-941A-BA41-25BEAA8D40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43573" y="8902150"/>
                <a:ext cx="1407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CA3AA23-560A-2688-F507-C2C17799D9F2}"/>
                  </a:ext>
                </a:extLst>
              </p14:cNvPr>
              <p14:cNvContentPartPr/>
              <p14:nvPr/>
            </p14:nvContentPartPr>
            <p14:xfrm>
              <a:off x="10309053" y="9055150"/>
              <a:ext cx="57348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CA3AA23-560A-2688-F507-C2C17799D9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02933" y="9049030"/>
                <a:ext cx="5857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1E14EC8-BACD-8933-5AD8-E887D3B83F1E}"/>
                  </a:ext>
                </a:extLst>
              </p14:cNvPr>
              <p14:cNvContentPartPr/>
              <p14:nvPr/>
            </p14:nvContentPartPr>
            <p14:xfrm>
              <a:off x="10751493" y="8878390"/>
              <a:ext cx="199080" cy="366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1E14EC8-BACD-8933-5AD8-E887D3B83F1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45373" y="8872270"/>
                <a:ext cx="211320" cy="37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9564" y="67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25912" y="5922486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09631" y="1995446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000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Linh </a:t>
              </a: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hoạt</a:t>
              </a:r>
              <a:endParaRPr lang="en-US" sz="30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37886" y="148097"/>
            <a:ext cx="4657050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ƯU ĐIỂM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5910" y="2871327"/>
            <a:ext cx="3474003" cy="252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trị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viên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thể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cấu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hình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theo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nhu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cầu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mà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cần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phải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thay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đổi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cứng</a:t>
            </a:r>
            <a:endParaRPr lang="en-US" sz="3000" spc="19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846466" y="1778455"/>
            <a:ext cx="3474003" cy="864710"/>
            <a:chOff x="0" y="-57150"/>
            <a:chExt cx="914964" cy="2277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Tiết</a:t>
              </a:r>
              <a:r>
                <a:rPr lang="en-US" sz="3000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kiệm</a:t>
              </a:r>
              <a:endParaRPr lang="en-US" sz="30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499735" y="2849598"/>
            <a:ext cx="4256269" cy="288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sử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bị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cứng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tiêu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chuẩn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(commodity hardware),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giảm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sự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phụ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thuộc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vào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bị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chuyên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dụng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đắt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tiền</a:t>
            </a:r>
            <a:endParaRPr lang="en-US" sz="3000" spc="19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223564" y="1993367"/>
            <a:ext cx="4025677" cy="647719"/>
            <a:chOff x="0" y="0"/>
            <a:chExt cx="1060261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0261" cy="170593"/>
            </a:xfrm>
            <a:custGeom>
              <a:avLst/>
              <a:gdLst/>
              <a:ahLst/>
              <a:cxnLst/>
              <a:rect l="l" t="t" r="r" b="b"/>
              <a:pathLst>
                <a:path w="1060261" h="170593">
                  <a:moveTo>
                    <a:pt x="0" y="0"/>
                  </a:moveTo>
                  <a:lnTo>
                    <a:pt x="1060261" y="0"/>
                  </a:lnTo>
                  <a:lnTo>
                    <a:pt x="1060261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060261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Tăng</a:t>
              </a:r>
              <a:r>
                <a:rPr lang="en-US" sz="3000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cường</a:t>
              </a:r>
              <a:r>
                <a:rPr lang="en-US" sz="3000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bảo</a:t>
              </a:r>
              <a:r>
                <a:rPr lang="en-US" sz="3000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mật</a:t>
              </a:r>
              <a:endParaRPr lang="en-US" sz="30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180226" y="2823693"/>
            <a:ext cx="4256268" cy="2169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chính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sách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bảo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mật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được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triển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khai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tập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trung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qua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SDN,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giúp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giám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sát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quản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lý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bảo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mật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dễ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dàng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hơn</a:t>
            </a:r>
            <a:endParaRPr lang="en-US" sz="3000" spc="19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3803252" y="1901672"/>
            <a:ext cx="3495026" cy="864710"/>
            <a:chOff x="-5537" y="-28575"/>
            <a:chExt cx="920501" cy="2277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-5537" y="-28575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Khả</a:t>
              </a:r>
              <a:r>
                <a:rPr lang="en-US" sz="3000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năng</a:t>
              </a:r>
              <a:r>
                <a:rPr lang="en-US" sz="3000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mở</a:t>
              </a:r>
              <a:r>
                <a:rPr lang="en-US" sz="3000" b="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3000" b="1" spc="29" dirty="0" err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rộng</a:t>
              </a:r>
              <a:endParaRPr lang="en-US" sz="30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772128" y="2871326"/>
            <a:ext cx="4013140" cy="2169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SDN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có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thể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mở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rộng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linh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hoạt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theo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nhu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cầu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của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tổ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chức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mà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không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cần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thay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đổi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cấu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trúc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hạ</a:t>
            </a:r>
            <a:r>
              <a:rPr lang="en-US" sz="300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tầng</a:t>
            </a:r>
            <a:endParaRPr lang="en-US" sz="3000" spc="197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1543F-5581-B85B-80E0-78701DBA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6A18D0-6933-27FA-C635-1EA442ABBC27}"/>
              </a:ext>
            </a:extLst>
          </p:cNvPr>
          <p:cNvSpPr/>
          <p:nvPr/>
        </p:nvSpPr>
        <p:spPr>
          <a:xfrm flipH="1" flipV="1">
            <a:off x="79564" y="673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CD61B02-C0F9-1ED7-8725-26BF0D99DD6D}"/>
              </a:ext>
            </a:extLst>
          </p:cNvPr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7E46631-A0EE-38FC-91B8-B798BBC41DFA}"/>
              </a:ext>
            </a:extLst>
          </p:cNvPr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256CE8D-06FB-F890-FF26-51B635968C19}"/>
              </a:ext>
            </a:extLst>
          </p:cNvPr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C273635-EA69-9676-A8E3-7B48AE32233B}"/>
              </a:ext>
            </a:extLst>
          </p:cNvPr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3A32FD6-120F-B0C1-73DE-DC451A01C25C}"/>
              </a:ext>
            </a:extLst>
          </p:cNvPr>
          <p:cNvSpPr txBox="1"/>
          <p:nvPr/>
        </p:nvSpPr>
        <p:spPr>
          <a:xfrm>
            <a:off x="337886" y="148097"/>
            <a:ext cx="4657050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ƯU ĐIỂM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06FA77B-C11B-A9CC-0F3C-9657086C6AB7}"/>
              </a:ext>
            </a:extLst>
          </p:cNvPr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378C208-D34D-B916-0F6B-012EF07DCE25}"/>
              </a:ext>
            </a:extLst>
          </p:cNvPr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CF112589-86E4-3E8D-DAED-0A6CA569326E}"/>
              </a:ext>
            </a:extLst>
          </p:cNvPr>
          <p:cNvGrpSpPr/>
          <p:nvPr/>
        </p:nvGrpSpPr>
        <p:grpSpPr>
          <a:xfrm>
            <a:off x="937785" y="209555"/>
            <a:ext cx="16722506" cy="5593939"/>
            <a:chOff x="-3494856" y="-28575"/>
            <a:chExt cx="4404283" cy="1473304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C0EF98A-AC02-6A22-58DD-D0615AADA7F8}"/>
                </a:ext>
              </a:extLst>
            </p:cNvPr>
            <p:cNvSpPr/>
            <p:nvPr/>
          </p:nvSpPr>
          <p:spPr>
            <a:xfrm>
              <a:off x="-3494856" y="1086595"/>
              <a:ext cx="1028794" cy="358134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</a:rPr>
                <a:t>SDN VÀ MẠNG TRUYỀN THỐNG</a:t>
              </a: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752F93DC-199A-EDFC-8861-B32D782039C4}"/>
                </a:ext>
              </a:extLst>
            </p:cNvPr>
            <p:cNvSpPr txBox="1"/>
            <p:nvPr/>
          </p:nvSpPr>
          <p:spPr>
            <a:xfrm>
              <a:off x="-5537" y="-28575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 lang="en-US" sz="32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3D83897-241E-63CC-0948-0D451CA50A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2760" y="1555151"/>
            <a:ext cx="10675081" cy="790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9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762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Ví dụ về flow table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93475" y="3510392"/>
            <a:ext cx="10658934" cy="2788842"/>
            <a:chOff x="0" y="0"/>
            <a:chExt cx="1744696" cy="542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01648" y="6516226"/>
            <a:ext cx="4250761" cy="636748"/>
            <a:chOff x="0" y="0"/>
            <a:chExt cx="1119542" cy="167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9542" cy="167703"/>
            </a:xfrm>
            <a:custGeom>
              <a:avLst/>
              <a:gdLst/>
              <a:ahLst/>
              <a:cxnLst/>
              <a:rect l="l" t="t" r="r" b="b"/>
              <a:pathLst>
                <a:path w="1119542" h="167703">
                  <a:moveTo>
                    <a:pt x="0" y="0"/>
                  </a:moveTo>
                  <a:lnTo>
                    <a:pt x="1119542" y="0"/>
                  </a:lnTo>
                  <a:lnTo>
                    <a:pt x="1119542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119542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1" spc="29" dirty="0" err="1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Sơ</a:t>
              </a: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</a:t>
              </a:r>
              <a:r>
                <a:rPr lang="en-US" sz="2981" i="1" spc="29" dirty="0" err="1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đồ</a:t>
              </a: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</a:t>
              </a:r>
              <a:r>
                <a:rPr lang="en-US" sz="2981" i="1" spc="29" dirty="0" err="1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quan</a:t>
              </a:r>
              <a:r>
                <a:rPr lang="en-US" sz="2981" i="1" spc="29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</a:t>
              </a:r>
              <a:r>
                <a:rPr lang="en-US" sz="2981" i="1" spc="29" dirty="0" err="1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hệ</a:t>
              </a:r>
              <a:endParaRPr lang="en-US" sz="2981" i="1" spc="29" dirty="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79166" y="6456366"/>
            <a:ext cx="10894294" cy="3716334"/>
            <a:chOff x="0" y="0"/>
            <a:chExt cx="1744696" cy="5422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179166" y="4079344"/>
            <a:ext cx="4460008" cy="2128314"/>
          </a:xfrm>
          <a:custGeom>
            <a:avLst/>
            <a:gdLst/>
            <a:ahLst/>
            <a:cxnLst/>
            <a:rect l="l" t="t" r="r" b="b"/>
            <a:pathLst>
              <a:path w="4460008" h="2424923">
                <a:moveTo>
                  <a:pt x="0" y="0"/>
                </a:moveTo>
                <a:lnTo>
                  <a:pt x="4460009" y="0"/>
                </a:lnTo>
                <a:lnTo>
                  <a:pt x="4460009" y="2424923"/>
                </a:lnTo>
                <a:lnTo>
                  <a:pt x="0" y="2424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3335000" y="7259872"/>
            <a:ext cx="4250761" cy="2528442"/>
          </a:xfrm>
          <a:custGeom>
            <a:avLst/>
            <a:gdLst/>
            <a:ahLst/>
            <a:cxnLst/>
            <a:rect l="l" t="t" r="r" b="b"/>
            <a:pathLst>
              <a:path w="4250761" h="2528442">
                <a:moveTo>
                  <a:pt x="0" y="0"/>
                </a:moveTo>
                <a:lnTo>
                  <a:pt x="4250761" y="0"/>
                </a:lnTo>
                <a:lnTo>
                  <a:pt x="4250761" y="2528443"/>
                </a:lnTo>
                <a:lnTo>
                  <a:pt x="0" y="252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534" b="-65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4794328" y="551244"/>
            <a:ext cx="8279132" cy="210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6096" b="1" spc="59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GIAO THỨC OPENFLOW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24667" y="3767306"/>
            <a:ext cx="10225133" cy="2442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OpenFlow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những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thức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quan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trọng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nhất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mô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hình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 (Software-Defined Networking)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endParaRPr lang="en-US" sz="3000" spc="194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Nó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đóng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vai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trò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là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cầu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nối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giữa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(Control Plane)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dữ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liệu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(Data Plane)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trong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kiến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trúc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38400" y="6819900"/>
            <a:ext cx="10215043" cy="3139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OpenFlow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cho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phép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bộ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điều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khiển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SDN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giao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tiếp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trực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tiếp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với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bị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chuyển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mạch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(switch)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hoặc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các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bị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mạng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khác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ở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lớp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hạ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tầng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(Infrastructure Layer)</a:t>
            </a:r>
          </a:p>
          <a:p>
            <a:pPr marL="213884" lvl="1" algn="l">
              <a:lnSpc>
                <a:spcPts val="2734"/>
              </a:lnSpc>
            </a:pPr>
            <a:endParaRPr lang="en-US" sz="3000" spc="194" dirty="0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Một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thiết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bị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OpenFlow bao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gồm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ít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nhất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3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thành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phần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Bảng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luồng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(Flow table),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Kênh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an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toàn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(Secure Chanel)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và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Giao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thức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9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Openflow</a:t>
            </a:r>
            <a:r>
              <a:rPr lang="en-US" sz="3000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(OpenFlow Protocol)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1872</Words>
  <Application>Microsoft Office PowerPoint</Application>
  <PresentationFormat>Custom</PresentationFormat>
  <Paragraphs>152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DM Sans Italics</vt:lpstr>
      <vt:lpstr>Calibri</vt:lpstr>
      <vt:lpstr>Arial</vt:lpstr>
      <vt:lpstr>Montserrat Classic</vt:lpstr>
      <vt:lpstr>Oswald Bold</vt:lpstr>
      <vt:lpstr>DM Sans Bold</vt:lpstr>
      <vt:lpstr>Montserrat Classic Bold</vt:lpstr>
      <vt:lpstr>DM Sans</vt:lpstr>
      <vt:lpstr>Oswald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Trắng và Xanh bạc hà Tối giản Nhạt Bản thuyết trình Đơn giản</dc:title>
  <dc:creator>AD</dc:creator>
  <cp:lastModifiedBy>Thống Bùi Châu</cp:lastModifiedBy>
  <cp:revision>8</cp:revision>
  <dcterms:created xsi:type="dcterms:W3CDTF">2006-08-16T00:00:00Z</dcterms:created>
  <dcterms:modified xsi:type="dcterms:W3CDTF">2024-12-28T18:05:04Z</dcterms:modified>
  <dc:identifier>DAGXxxVgG9Q</dc:identifier>
</cp:coreProperties>
</file>